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8"/>
  </p:notesMasterIdLst>
  <p:handoutMasterIdLst>
    <p:handoutMasterId r:id="rId22"/>
  </p:handoutMasterIdLst>
  <p:sldIdLst>
    <p:sldId id="257" r:id="rId4"/>
    <p:sldId id="295" r:id="rId5"/>
    <p:sldId id="294" r:id="rId6"/>
    <p:sldId id="305" r:id="rId7"/>
    <p:sldId id="304" r:id="rId9"/>
    <p:sldId id="315" r:id="rId10"/>
    <p:sldId id="316" r:id="rId11"/>
    <p:sldId id="306" r:id="rId12"/>
    <p:sldId id="307" r:id="rId13"/>
    <p:sldId id="308" r:id="rId14"/>
    <p:sldId id="309" r:id="rId15"/>
    <p:sldId id="303" r:id="rId16"/>
    <p:sldId id="299" r:id="rId17"/>
    <p:sldId id="314" r:id="rId18"/>
    <p:sldId id="310" r:id="rId19"/>
    <p:sldId id="311" r:id="rId20"/>
    <p:sldId id="317" r:id="rId2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BAEF"/>
    <a:srgbClr val="0463AA"/>
    <a:srgbClr val="EDCCCB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3" autoAdjust="0"/>
    <p:restoredTop sz="81434" autoAdjust="0"/>
  </p:normalViewPr>
  <p:slideViewPr>
    <p:cSldViewPr snapToGrid="0">
      <p:cViewPr varScale="1">
        <p:scale>
          <a:sx n="93" d="100"/>
          <a:sy n="93" d="100"/>
        </p:scale>
        <p:origin x="225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-1662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A0DAA8-9188-4EE0-BCA4-93C5E95C8D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2AED7-B16A-406D-99ED-5E50D0CBA21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93AC23-8066-F94A-A9E4-0B9E925C0C5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4A04B-7AB5-204A-B881-38BBECCCF81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4A04B-7AB5-204A-B881-38BBECCCF81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设计指令集，各个指令的用途</a:t>
            </a:r>
            <a:endParaRPr lang="en-US" altLang="zh-CN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设计了配套工具？</a:t>
            </a:r>
            <a:endParaRPr lang="zh-CN" altLang="en-US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GB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指令集设计可实现较方便的与网络结构设计对应转换，经汇编代码描述网络结构后，利用提供的翻译软件将汇编代码翻译为机器码，并将相关数据（如权重或训练集）加载至处理器中即可。</a:t>
            </a:r>
            <a:endParaRPr lang="zh-CN" altLang="en-GB" kern="0" dirty="0">
              <a:solidFill>
                <a:schemeClr val="tx1">
                  <a:lumMod val="95000"/>
                  <a:lumOff val="5000"/>
                </a:schemeClr>
              </a:solidFill>
              <a:ea typeface="宋体" panose="02010600030101010101" pitchFamily="2" charset="-122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4A04B-7AB5-204A-B881-38BBECCCF81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50000"/>
              </a:lnSpc>
            </a:pPr>
            <a:r>
              <a:rPr lang="en-US" altLang="zh-CN" sz="1200" b="1" kern="0" dirty="0">
                <a:solidFill>
                  <a:srgbClr val="FF3F3F"/>
                </a:solidFill>
                <a:cs typeface="+mn-ea"/>
                <a:sym typeface="+mn-lt"/>
              </a:rPr>
              <a:t>1</a:t>
            </a:r>
            <a:r>
              <a:rPr lang="zh-CN" altLang="en-US" sz="1200" b="1" kern="0" dirty="0">
                <a:solidFill>
                  <a:srgbClr val="FF3F3F"/>
                </a:solidFill>
                <a:cs typeface="+mn-ea"/>
                <a:sym typeface="+mn-lt"/>
              </a:rPr>
              <a:t>、</a:t>
            </a:r>
            <a:r>
              <a:rPr lang="en-US" altLang="zh-CN" sz="1200" b="1" kern="0" dirty="0">
                <a:solidFill>
                  <a:schemeClr val="tx1"/>
                </a:solidFill>
                <a:cs typeface="+mn-ea"/>
                <a:sym typeface="+mn-lt"/>
              </a:rPr>
              <a:t>CPU</a:t>
            </a:r>
            <a:r>
              <a:rPr lang="zh-CN" altLang="en-US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启动后，进行屏幕初始化</a:t>
            </a:r>
            <a:endParaRPr lang="zh-CN" altLang="en-US" sz="1200" b="1" kern="0" dirty="0">
              <a:solidFill>
                <a:srgbClr val="FF3F3F"/>
              </a:solidFill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250000"/>
              </a:lnSpc>
            </a:pPr>
            <a:r>
              <a:rPr lang="en-US" altLang="zh-CN" sz="1200" b="1" kern="0" dirty="0">
                <a:solidFill>
                  <a:srgbClr val="FF3F3F"/>
                </a:solidFill>
                <a:ea typeface="宋体" panose="02010600030101010101" pitchFamily="2" charset="-122"/>
                <a:cs typeface="+mn-ea"/>
                <a:sym typeface="+mn-lt"/>
              </a:rPr>
              <a:t>2</a:t>
            </a:r>
            <a:r>
              <a:rPr lang="zh-CN" altLang="en-US" sz="1200" b="1" kern="0" dirty="0">
                <a:solidFill>
                  <a:srgbClr val="FF3F3F"/>
                </a:solidFill>
                <a:ea typeface="宋体" panose="02010600030101010101" pitchFamily="2" charset="-122"/>
                <a:cs typeface="+mn-ea"/>
                <a:sym typeface="+mn-lt"/>
              </a:rPr>
              <a:t>、</a:t>
            </a:r>
            <a:r>
              <a:rPr lang="en-US" altLang="zh-CN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CPU</a:t>
            </a:r>
            <a:r>
              <a:rPr lang="zh-CN" altLang="en-US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访问地址</a:t>
            </a:r>
            <a:r>
              <a:rPr lang="en-US" altLang="zh-CN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0xbfc10000</a:t>
            </a:r>
            <a:r>
              <a:rPr lang="zh-CN" altLang="en-US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，将已转换为稀疏格式的图片展示到</a:t>
            </a:r>
            <a:r>
              <a:rPr lang="en-US" altLang="zh-CN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LCD</a:t>
            </a:r>
            <a:r>
              <a:rPr lang="zh-CN" altLang="en-US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屏幕中</a:t>
            </a:r>
            <a:endParaRPr lang="zh-CN" altLang="en-US" sz="1200" b="1" kern="0" dirty="0">
              <a:solidFill>
                <a:srgbClr val="FF3F3F"/>
              </a:solidFill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250000"/>
              </a:lnSpc>
            </a:pPr>
            <a:r>
              <a:rPr lang="en-US" altLang="zh-CN" sz="1200" b="1" kern="0" dirty="0">
                <a:solidFill>
                  <a:srgbClr val="FF3F3F"/>
                </a:solidFill>
                <a:ea typeface="宋体" panose="02010600030101010101" pitchFamily="2" charset="-122"/>
                <a:cs typeface="+mn-ea"/>
                <a:sym typeface="+mn-lt"/>
              </a:rPr>
              <a:t>3</a:t>
            </a:r>
            <a:r>
              <a:rPr lang="zh-CN" altLang="en-US" sz="1200" b="1" kern="0" dirty="0">
                <a:solidFill>
                  <a:srgbClr val="FF3F3F"/>
                </a:solidFill>
                <a:ea typeface="宋体" panose="02010600030101010101" pitchFamily="2" charset="-122"/>
                <a:cs typeface="+mn-ea"/>
                <a:sym typeface="+mn-lt"/>
              </a:rPr>
              <a:t>、</a:t>
            </a:r>
            <a:r>
              <a:rPr lang="en-US" altLang="zh-CN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CPU</a:t>
            </a:r>
            <a:r>
              <a:rPr lang="zh-CN" altLang="en-US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向</a:t>
            </a:r>
            <a:r>
              <a:rPr lang="en-US" altLang="zh-CN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PSM-NPU</a:t>
            </a:r>
            <a:r>
              <a:rPr lang="zh-CN" altLang="en-US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发送开机信号，同时</a:t>
            </a:r>
            <a:r>
              <a:rPr lang="en-US" altLang="zh-CN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LED</a:t>
            </a:r>
            <a:r>
              <a:rPr lang="zh-CN" altLang="en-US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灯变成绿色，</a:t>
            </a:r>
            <a:r>
              <a:rPr lang="en-US" altLang="zh-CN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CPU</a:t>
            </a:r>
            <a:r>
              <a:rPr lang="zh-CN" altLang="en-US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等待</a:t>
            </a:r>
            <a:endParaRPr lang="zh-CN" altLang="en-US" sz="1200" b="1" kern="0" dirty="0">
              <a:solidFill>
                <a:srgbClr val="FF3F3F"/>
              </a:solidFill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250000"/>
              </a:lnSpc>
            </a:pPr>
            <a:r>
              <a:rPr lang="en-US" altLang="zh-CN" sz="1200" b="1" kern="0" dirty="0">
                <a:solidFill>
                  <a:srgbClr val="FF3F3F"/>
                </a:solidFill>
                <a:ea typeface="宋体" panose="02010600030101010101" pitchFamily="2" charset="-122"/>
                <a:cs typeface="+mn-ea"/>
                <a:sym typeface="+mn-lt"/>
              </a:rPr>
              <a:t>4</a:t>
            </a:r>
            <a:r>
              <a:rPr lang="zh-CN" altLang="en-US" sz="1200" b="1" kern="0" dirty="0">
                <a:solidFill>
                  <a:srgbClr val="FF3F3F"/>
                </a:solidFill>
                <a:ea typeface="宋体" panose="02010600030101010101" pitchFamily="2" charset="-122"/>
                <a:cs typeface="+mn-ea"/>
                <a:sym typeface="+mn-lt"/>
              </a:rPr>
              <a:t>、</a:t>
            </a:r>
            <a:r>
              <a:rPr lang="en-US" altLang="zh-CN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PSM-NPU</a:t>
            </a:r>
            <a:r>
              <a:rPr lang="zh-CN" altLang="en-US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对图片进行处理，并将处理结果存入地址</a:t>
            </a:r>
            <a:r>
              <a:rPr lang="en-US" altLang="zh-CN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0xbfc17000</a:t>
            </a:r>
            <a:r>
              <a:rPr lang="zh-CN" altLang="en-US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，处理完毕后向</a:t>
            </a:r>
            <a:r>
              <a:rPr lang="en-US" altLang="zh-CN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CPU</a:t>
            </a:r>
            <a:r>
              <a:rPr lang="zh-CN" altLang="en-US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发出中断请求</a:t>
            </a:r>
            <a:endParaRPr lang="zh-CN" altLang="en-US" sz="1200" b="1" kern="0" dirty="0">
              <a:solidFill>
                <a:srgbClr val="FF3F3F"/>
              </a:solidFill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250000"/>
              </a:lnSpc>
            </a:pPr>
            <a:r>
              <a:rPr lang="en-US" altLang="zh-CN" sz="1200" b="1" kern="0" dirty="0">
                <a:solidFill>
                  <a:srgbClr val="FF3F3F"/>
                </a:solidFill>
                <a:ea typeface="宋体" panose="02010600030101010101" pitchFamily="2" charset="-122"/>
                <a:cs typeface="+mn-ea"/>
                <a:sym typeface="+mn-lt"/>
              </a:rPr>
              <a:t>5</a:t>
            </a:r>
            <a:r>
              <a:rPr lang="zh-CN" altLang="en-US" sz="1200" b="1" kern="0" dirty="0">
                <a:solidFill>
                  <a:srgbClr val="FF3F3F"/>
                </a:solidFill>
                <a:ea typeface="宋体" panose="02010600030101010101" pitchFamily="2" charset="-122"/>
                <a:cs typeface="+mn-ea"/>
                <a:sym typeface="+mn-lt"/>
              </a:rPr>
              <a:t>、</a:t>
            </a:r>
            <a:r>
              <a:rPr lang="en-US" altLang="zh-CN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CPU</a:t>
            </a:r>
            <a:r>
              <a:rPr lang="zh-CN" altLang="en-US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响应中断，将稀疏格式的处理结果展示到七段数码管</a:t>
            </a:r>
            <a:endParaRPr lang="zh-CN" altLang="en-US" sz="1200" b="1" kern="0" dirty="0">
              <a:solidFill>
                <a:schemeClr val="tx1"/>
              </a:solidFill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4A04B-7AB5-204A-B881-38BBECCCF81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50000"/>
              </a:lnSpc>
            </a:pPr>
            <a:r>
              <a:rPr lang="en-US" altLang="zh-CN" sz="1200" b="1" kern="0" dirty="0">
                <a:solidFill>
                  <a:srgbClr val="FF3F3F"/>
                </a:solidFill>
                <a:cs typeface="+mn-ea"/>
                <a:sym typeface="+mn-lt"/>
              </a:rPr>
              <a:t>1</a:t>
            </a:r>
            <a:r>
              <a:rPr lang="zh-CN" altLang="en-US" sz="1200" b="1" kern="0" dirty="0">
                <a:solidFill>
                  <a:srgbClr val="FF3F3F"/>
                </a:solidFill>
                <a:cs typeface="+mn-ea"/>
                <a:sym typeface="+mn-lt"/>
              </a:rPr>
              <a:t>、</a:t>
            </a:r>
            <a:r>
              <a:rPr lang="en-US" altLang="zh-CN" sz="1200" b="1" kern="0" dirty="0">
                <a:solidFill>
                  <a:schemeClr val="tx1"/>
                </a:solidFill>
                <a:cs typeface="+mn-ea"/>
                <a:sym typeface="+mn-lt"/>
              </a:rPr>
              <a:t>CPU</a:t>
            </a:r>
            <a:r>
              <a:rPr lang="zh-CN" altLang="en-US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启动后，进行屏幕初始化</a:t>
            </a:r>
            <a:endParaRPr lang="zh-CN" altLang="en-US" sz="1200" b="1" kern="0" dirty="0">
              <a:solidFill>
                <a:srgbClr val="FF3F3F"/>
              </a:solidFill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250000"/>
              </a:lnSpc>
            </a:pPr>
            <a:r>
              <a:rPr lang="en-US" altLang="zh-CN" sz="1200" b="1" kern="0" dirty="0">
                <a:solidFill>
                  <a:srgbClr val="FF3F3F"/>
                </a:solidFill>
                <a:ea typeface="宋体" panose="02010600030101010101" pitchFamily="2" charset="-122"/>
                <a:cs typeface="+mn-ea"/>
                <a:sym typeface="+mn-lt"/>
              </a:rPr>
              <a:t>2</a:t>
            </a:r>
            <a:r>
              <a:rPr lang="zh-CN" altLang="en-US" sz="1200" b="1" kern="0" dirty="0">
                <a:solidFill>
                  <a:srgbClr val="FF3F3F"/>
                </a:solidFill>
                <a:ea typeface="宋体" panose="02010600030101010101" pitchFamily="2" charset="-122"/>
                <a:cs typeface="+mn-ea"/>
                <a:sym typeface="+mn-lt"/>
              </a:rPr>
              <a:t>、</a:t>
            </a:r>
            <a:r>
              <a:rPr lang="en-US" altLang="zh-CN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CPU</a:t>
            </a:r>
            <a:r>
              <a:rPr lang="zh-CN" altLang="en-US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访问地址</a:t>
            </a:r>
            <a:r>
              <a:rPr lang="en-US" altLang="zh-CN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0xbfc10000</a:t>
            </a:r>
            <a:r>
              <a:rPr lang="zh-CN" altLang="en-US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，将已转换为稀疏格式的图片展示到</a:t>
            </a:r>
            <a:r>
              <a:rPr lang="en-US" altLang="zh-CN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LCD</a:t>
            </a:r>
            <a:r>
              <a:rPr lang="zh-CN" altLang="en-US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屏幕中</a:t>
            </a:r>
            <a:endParaRPr lang="zh-CN" altLang="en-US" sz="1200" b="1" kern="0" dirty="0">
              <a:solidFill>
                <a:srgbClr val="FF3F3F"/>
              </a:solidFill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250000"/>
              </a:lnSpc>
            </a:pPr>
            <a:r>
              <a:rPr lang="en-US" altLang="zh-CN" sz="1200" b="1" kern="0" dirty="0">
                <a:solidFill>
                  <a:srgbClr val="FF3F3F"/>
                </a:solidFill>
                <a:ea typeface="宋体" panose="02010600030101010101" pitchFamily="2" charset="-122"/>
                <a:cs typeface="+mn-ea"/>
                <a:sym typeface="+mn-lt"/>
              </a:rPr>
              <a:t>3</a:t>
            </a:r>
            <a:r>
              <a:rPr lang="zh-CN" altLang="en-US" sz="1200" b="1" kern="0" dirty="0">
                <a:solidFill>
                  <a:srgbClr val="FF3F3F"/>
                </a:solidFill>
                <a:ea typeface="宋体" panose="02010600030101010101" pitchFamily="2" charset="-122"/>
                <a:cs typeface="+mn-ea"/>
                <a:sym typeface="+mn-lt"/>
              </a:rPr>
              <a:t>、</a:t>
            </a:r>
            <a:r>
              <a:rPr lang="en-US" altLang="zh-CN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CPU</a:t>
            </a:r>
            <a:r>
              <a:rPr lang="zh-CN" altLang="en-US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向</a:t>
            </a:r>
            <a:r>
              <a:rPr lang="en-US" altLang="zh-CN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PSM-NPU</a:t>
            </a:r>
            <a:r>
              <a:rPr lang="zh-CN" altLang="en-US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发送开机信号，同时</a:t>
            </a:r>
            <a:r>
              <a:rPr lang="en-US" altLang="zh-CN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LED</a:t>
            </a:r>
            <a:r>
              <a:rPr lang="zh-CN" altLang="en-US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灯变成绿色，</a:t>
            </a:r>
            <a:r>
              <a:rPr lang="en-US" altLang="zh-CN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CPU</a:t>
            </a:r>
            <a:r>
              <a:rPr lang="zh-CN" altLang="en-US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等待</a:t>
            </a:r>
            <a:endParaRPr lang="zh-CN" altLang="en-US" sz="1200" b="1" kern="0" dirty="0">
              <a:solidFill>
                <a:srgbClr val="FF3F3F"/>
              </a:solidFill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250000"/>
              </a:lnSpc>
            </a:pPr>
            <a:r>
              <a:rPr lang="en-US" altLang="zh-CN" sz="1200" b="1" kern="0" dirty="0">
                <a:solidFill>
                  <a:srgbClr val="FF3F3F"/>
                </a:solidFill>
                <a:ea typeface="宋体" panose="02010600030101010101" pitchFamily="2" charset="-122"/>
                <a:cs typeface="+mn-ea"/>
                <a:sym typeface="+mn-lt"/>
              </a:rPr>
              <a:t>4</a:t>
            </a:r>
            <a:r>
              <a:rPr lang="zh-CN" altLang="en-US" sz="1200" b="1" kern="0" dirty="0">
                <a:solidFill>
                  <a:srgbClr val="FF3F3F"/>
                </a:solidFill>
                <a:ea typeface="宋体" panose="02010600030101010101" pitchFamily="2" charset="-122"/>
                <a:cs typeface="+mn-ea"/>
                <a:sym typeface="+mn-lt"/>
              </a:rPr>
              <a:t>、</a:t>
            </a:r>
            <a:r>
              <a:rPr lang="en-US" altLang="zh-CN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PSM-NPU</a:t>
            </a:r>
            <a:r>
              <a:rPr lang="zh-CN" altLang="en-US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对图片进行处理，并将处理结果存入地址</a:t>
            </a:r>
            <a:r>
              <a:rPr lang="en-US" altLang="zh-CN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0xbfc17000</a:t>
            </a:r>
            <a:r>
              <a:rPr lang="zh-CN" altLang="en-US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，处理完毕后向</a:t>
            </a:r>
            <a:r>
              <a:rPr lang="en-US" altLang="zh-CN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CPU</a:t>
            </a:r>
            <a:r>
              <a:rPr lang="zh-CN" altLang="en-US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发出中断请求</a:t>
            </a:r>
            <a:endParaRPr lang="zh-CN" altLang="en-US" sz="1200" b="1" kern="0" dirty="0">
              <a:solidFill>
                <a:srgbClr val="FF3F3F"/>
              </a:solidFill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250000"/>
              </a:lnSpc>
            </a:pPr>
            <a:r>
              <a:rPr lang="en-US" altLang="zh-CN" sz="1200" b="1" kern="0" dirty="0">
                <a:solidFill>
                  <a:srgbClr val="FF3F3F"/>
                </a:solidFill>
                <a:ea typeface="宋体" panose="02010600030101010101" pitchFamily="2" charset="-122"/>
                <a:cs typeface="+mn-ea"/>
                <a:sym typeface="+mn-lt"/>
              </a:rPr>
              <a:t>5</a:t>
            </a:r>
            <a:r>
              <a:rPr lang="zh-CN" altLang="en-US" sz="1200" b="1" kern="0" dirty="0">
                <a:solidFill>
                  <a:srgbClr val="FF3F3F"/>
                </a:solidFill>
                <a:ea typeface="宋体" panose="02010600030101010101" pitchFamily="2" charset="-122"/>
                <a:cs typeface="+mn-ea"/>
                <a:sym typeface="+mn-lt"/>
              </a:rPr>
              <a:t>、</a:t>
            </a:r>
            <a:r>
              <a:rPr lang="en-US" altLang="zh-CN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CPU</a:t>
            </a:r>
            <a:r>
              <a:rPr lang="zh-CN" altLang="en-US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响应中断，将稀疏格式的处理结果展示到七段数码管</a:t>
            </a:r>
            <a:endParaRPr lang="zh-CN" altLang="en-US" sz="1200" b="1" kern="0" dirty="0">
              <a:solidFill>
                <a:schemeClr val="tx1"/>
              </a:solidFill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4A04B-7AB5-204A-B881-38BBECCCF81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50000"/>
              </a:lnSpc>
            </a:pPr>
            <a:r>
              <a:rPr lang="en-US" altLang="zh-CN" sz="1200" b="1" kern="0" dirty="0">
                <a:solidFill>
                  <a:srgbClr val="FF3F3F"/>
                </a:solidFill>
                <a:cs typeface="+mn-ea"/>
                <a:sym typeface="+mn-lt"/>
              </a:rPr>
              <a:t>1</a:t>
            </a:r>
            <a:r>
              <a:rPr lang="zh-CN" altLang="en-US" sz="1200" b="1" kern="0" dirty="0">
                <a:solidFill>
                  <a:srgbClr val="FF3F3F"/>
                </a:solidFill>
                <a:cs typeface="+mn-ea"/>
                <a:sym typeface="+mn-lt"/>
              </a:rPr>
              <a:t>、</a:t>
            </a:r>
            <a:r>
              <a:rPr lang="en-US" altLang="zh-CN" sz="1200" b="1" kern="0" dirty="0">
                <a:solidFill>
                  <a:schemeClr val="tx1"/>
                </a:solidFill>
                <a:cs typeface="+mn-ea"/>
                <a:sym typeface="+mn-lt"/>
              </a:rPr>
              <a:t>CPU</a:t>
            </a:r>
            <a:r>
              <a:rPr lang="zh-CN" altLang="en-US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启动后，进行屏幕初始化</a:t>
            </a:r>
            <a:endParaRPr lang="zh-CN" altLang="en-US" sz="1200" b="1" kern="0" dirty="0">
              <a:solidFill>
                <a:srgbClr val="FF3F3F"/>
              </a:solidFill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250000"/>
              </a:lnSpc>
            </a:pPr>
            <a:r>
              <a:rPr lang="en-US" altLang="zh-CN" sz="1200" b="1" kern="0" dirty="0">
                <a:solidFill>
                  <a:srgbClr val="FF3F3F"/>
                </a:solidFill>
                <a:ea typeface="宋体" panose="02010600030101010101" pitchFamily="2" charset="-122"/>
                <a:cs typeface="+mn-ea"/>
                <a:sym typeface="+mn-lt"/>
              </a:rPr>
              <a:t>2</a:t>
            </a:r>
            <a:r>
              <a:rPr lang="zh-CN" altLang="en-US" sz="1200" b="1" kern="0" dirty="0">
                <a:solidFill>
                  <a:srgbClr val="FF3F3F"/>
                </a:solidFill>
                <a:ea typeface="宋体" panose="02010600030101010101" pitchFamily="2" charset="-122"/>
                <a:cs typeface="+mn-ea"/>
                <a:sym typeface="+mn-lt"/>
              </a:rPr>
              <a:t>、</a:t>
            </a:r>
            <a:r>
              <a:rPr lang="en-US" altLang="zh-CN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CPU</a:t>
            </a:r>
            <a:r>
              <a:rPr lang="zh-CN" altLang="en-US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访问地址</a:t>
            </a:r>
            <a:r>
              <a:rPr lang="en-US" altLang="zh-CN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0xbfc10000</a:t>
            </a:r>
            <a:r>
              <a:rPr lang="zh-CN" altLang="en-US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，将已转换为稀疏格式的图片展示到</a:t>
            </a:r>
            <a:r>
              <a:rPr lang="en-US" altLang="zh-CN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LCD</a:t>
            </a:r>
            <a:r>
              <a:rPr lang="zh-CN" altLang="en-US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屏幕中</a:t>
            </a:r>
            <a:endParaRPr lang="zh-CN" altLang="en-US" sz="1200" b="1" kern="0" dirty="0">
              <a:solidFill>
                <a:srgbClr val="FF3F3F"/>
              </a:solidFill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250000"/>
              </a:lnSpc>
            </a:pPr>
            <a:r>
              <a:rPr lang="en-US" altLang="zh-CN" sz="1200" b="1" kern="0" dirty="0">
                <a:solidFill>
                  <a:srgbClr val="FF3F3F"/>
                </a:solidFill>
                <a:ea typeface="宋体" panose="02010600030101010101" pitchFamily="2" charset="-122"/>
                <a:cs typeface="+mn-ea"/>
                <a:sym typeface="+mn-lt"/>
              </a:rPr>
              <a:t>3</a:t>
            </a:r>
            <a:r>
              <a:rPr lang="zh-CN" altLang="en-US" sz="1200" b="1" kern="0" dirty="0">
                <a:solidFill>
                  <a:srgbClr val="FF3F3F"/>
                </a:solidFill>
                <a:ea typeface="宋体" panose="02010600030101010101" pitchFamily="2" charset="-122"/>
                <a:cs typeface="+mn-ea"/>
                <a:sym typeface="+mn-lt"/>
              </a:rPr>
              <a:t>、</a:t>
            </a:r>
            <a:r>
              <a:rPr lang="en-US" altLang="zh-CN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CPU</a:t>
            </a:r>
            <a:r>
              <a:rPr lang="zh-CN" altLang="en-US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向</a:t>
            </a:r>
            <a:r>
              <a:rPr lang="en-US" altLang="zh-CN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PSM-NPU</a:t>
            </a:r>
            <a:r>
              <a:rPr lang="zh-CN" altLang="en-US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发送开机信号，同时</a:t>
            </a:r>
            <a:r>
              <a:rPr lang="en-US" altLang="zh-CN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LED</a:t>
            </a:r>
            <a:r>
              <a:rPr lang="zh-CN" altLang="en-US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灯变成绿色，</a:t>
            </a:r>
            <a:r>
              <a:rPr lang="en-US" altLang="zh-CN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CPU</a:t>
            </a:r>
            <a:r>
              <a:rPr lang="zh-CN" altLang="en-US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等待</a:t>
            </a:r>
            <a:endParaRPr lang="zh-CN" altLang="en-US" sz="1200" b="1" kern="0" dirty="0">
              <a:solidFill>
                <a:srgbClr val="FF3F3F"/>
              </a:solidFill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250000"/>
              </a:lnSpc>
            </a:pPr>
            <a:r>
              <a:rPr lang="en-US" altLang="zh-CN" sz="1200" b="1" kern="0" dirty="0">
                <a:solidFill>
                  <a:srgbClr val="FF3F3F"/>
                </a:solidFill>
                <a:ea typeface="宋体" panose="02010600030101010101" pitchFamily="2" charset="-122"/>
                <a:cs typeface="+mn-ea"/>
                <a:sym typeface="+mn-lt"/>
              </a:rPr>
              <a:t>4</a:t>
            </a:r>
            <a:r>
              <a:rPr lang="zh-CN" altLang="en-US" sz="1200" b="1" kern="0" dirty="0">
                <a:solidFill>
                  <a:srgbClr val="FF3F3F"/>
                </a:solidFill>
                <a:ea typeface="宋体" panose="02010600030101010101" pitchFamily="2" charset="-122"/>
                <a:cs typeface="+mn-ea"/>
                <a:sym typeface="+mn-lt"/>
              </a:rPr>
              <a:t>、</a:t>
            </a:r>
            <a:r>
              <a:rPr lang="en-US" altLang="zh-CN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PSM-NPU</a:t>
            </a:r>
            <a:r>
              <a:rPr lang="zh-CN" altLang="en-US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对图片进行处理，并将处理结果存入地址</a:t>
            </a:r>
            <a:r>
              <a:rPr lang="en-US" altLang="zh-CN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0xbfc17000</a:t>
            </a:r>
            <a:r>
              <a:rPr lang="zh-CN" altLang="en-US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，处理完毕后向</a:t>
            </a:r>
            <a:r>
              <a:rPr lang="en-US" altLang="zh-CN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CPU</a:t>
            </a:r>
            <a:r>
              <a:rPr lang="zh-CN" altLang="en-US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发出中断请求</a:t>
            </a:r>
            <a:endParaRPr lang="zh-CN" altLang="en-US" sz="1200" b="1" kern="0" dirty="0">
              <a:solidFill>
                <a:srgbClr val="FF3F3F"/>
              </a:solidFill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250000"/>
              </a:lnSpc>
            </a:pPr>
            <a:r>
              <a:rPr lang="en-US" altLang="zh-CN" sz="1200" b="1" kern="0" dirty="0">
                <a:solidFill>
                  <a:srgbClr val="FF3F3F"/>
                </a:solidFill>
                <a:ea typeface="宋体" panose="02010600030101010101" pitchFamily="2" charset="-122"/>
                <a:cs typeface="+mn-ea"/>
                <a:sym typeface="+mn-lt"/>
              </a:rPr>
              <a:t>5</a:t>
            </a:r>
            <a:r>
              <a:rPr lang="zh-CN" altLang="en-US" sz="1200" b="1" kern="0" dirty="0">
                <a:solidFill>
                  <a:srgbClr val="FF3F3F"/>
                </a:solidFill>
                <a:ea typeface="宋体" panose="02010600030101010101" pitchFamily="2" charset="-122"/>
                <a:cs typeface="+mn-ea"/>
                <a:sym typeface="+mn-lt"/>
              </a:rPr>
              <a:t>、</a:t>
            </a:r>
            <a:r>
              <a:rPr lang="en-US" altLang="zh-CN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CPU</a:t>
            </a:r>
            <a:r>
              <a:rPr lang="zh-CN" altLang="en-US" sz="1200" b="1" kern="0" dirty="0">
                <a:solidFill>
                  <a:schemeClr val="tx1"/>
                </a:solidFill>
                <a:ea typeface="宋体" panose="02010600030101010101" pitchFamily="2" charset="-122"/>
                <a:cs typeface="+mn-ea"/>
                <a:sym typeface="+mn-lt"/>
              </a:rPr>
              <a:t>响应中断，将稀疏格式的处理结果展示到七段数码管</a:t>
            </a:r>
            <a:endParaRPr lang="zh-CN" altLang="en-US" sz="1200" b="1" kern="0" dirty="0">
              <a:solidFill>
                <a:schemeClr val="tx1"/>
              </a:solidFill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4A04B-7AB5-204A-B881-38BBECCCF81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在传统的五级流水线架构基础上，起初为了满足</a:t>
            </a:r>
            <a:r>
              <a:rPr lang="en-US" altLang="zh-CN" kern="0" dirty="0" err="1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sram</a:t>
            </a:r>
            <a:r>
              <a:rPr lang="zh-CN" altLang="zh-CN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接口的时序要求，而后又考虑到</a:t>
            </a:r>
            <a:r>
              <a:rPr lang="en-US" altLang="zh-CN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cache</a:t>
            </a:r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的接入，</a:t>
            </a:r>
            <a:r>
              <a:rPr lang="zh-CN" altLang="zh-CN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我们将取指</a:t>
            </a:r>
            <a:r>
              <a:rPr lang="en-US" altLang="zh-CN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IF</a:t>
            </a:r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级和访存</a:t>
            </a:r>
            <a:r>
              <a:rPr lang="en-US" altLang="zh-CN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MEM</a:t>
            </a:r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级分别拆分成了两级。因为采用了集中式译码的处理方式，译码级逻辑复杂，故将译码级</a:t>
            </a:r>
            <a:r>
              <a:rPr lang="en-US" altLang="zh-CN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DE</a:t>
            </a:r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也拆分成两级，隔离开寄存器堆和译码、分支部件。最终，处理器采用了</a:t>
            </a:r>
            <a:r>
              <a:rPr lang="en-US" altLang="zh-CN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8</a:t>
            </a:r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级流水结构。</a:t>
            </a:r>
            <a:endParaRPr lang="zh-CN" altLang="en-US" kern="0" dirty="0">
              <a:solidFill>
                <a:schemeClr val="tx1">
                  <a:lumMod val="95000"/>
                  <a:lumOff val="5000"/>
                </a:schemeClr>
              </a:solidFill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250000"/>
              </a:lnSpc>
            </a:pPr>
            <a:endParaRPr lang="zh-CN" altLang="en-US" sz="1200" b="1" kern="0" dirty="0">
              <a:solidFill>
                <a:schemeClr val="tx1"/>
              </a:solidFill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4A04B-7AB5-204A-B881-38BBECCCF81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GB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当指令传递至</a:t>
            </a:r>
            <a:r>
              <a:rPr lang="en-US" altLang="zh-CN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DE2</a:t>
            </a:r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级时，将指令重新解析，得到以下数据：</a:t>
            </a:r>
            <a:endParaRPr lang="zh-CN" altLang="en-US" kern="0" dirty="0">
              <a:solidFill>
                <a:schemeClr val="tx1">
                  <a:lumMod val="95000"/>
                  <a:lumOff val="5000"/>
                </a:schemeClr>
              </a:solidFill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	</a:t>
            </a:r>
            <a:r>
              <a:rPr lang="en-US" altLang="zh-CN" kern="0" dirty="0" err="1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rs</a:t>
            </a:r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寄存器编号</a:t>
            </a:r>
            <a:r>
              <a:rPr lang="en-US" altLang="zh-CN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(</a:t>
            </a:r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不需要</a:t>
            </a:r>
            <a:r>
              <a:rPr lang="en-US" altLang="zh-CN" kern="0" dirty="0" err="1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rs</a:t>
            </a:r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则为</a:t>
            </a:r>
            <a:r>
              <a:rPr lang="en-US" altLang="zh-CN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0)</a:t>
            </a:r>
            <a:endParaRPr lang="zh-CN" altLang="en-US" kern="0" dirty="0">
              <a:solidFill>
                <a:schemeClr val="tx1">
                  <a:lumMod val="95000"/>
                  <a:lumOff val="5000"/>
                </a:schemeClr>
              </a:solidFill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	rt</a:t>
            </a:r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寄存器编号</a:t>
            </a:r>
            <a:r>
              <a:rPr lang="en-US" altLang="zh-CN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(</a:t>
            </a:r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不需要</a:t>
            </a:r>
            <a:r>
              <a:rPr lang="en-US" altLang="zh-CN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rt</a:t>
            </a:r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则为</a:t>
            </a:r>
            <a:r>
              <a:rPr lang="en-US" altLang="zh-CN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0)</a:t>
            </a:r>
            <a:endParaRPr lang="zh-CN" altLang="en-US" kern="0" dirty="0">
              <a:solidFill>
                <a:schemeClr val="tx1">
                  <a:lumMod val="95000"/>
                  <a:lumOff val="5000"/>
                </a:schemeClr>
              </a:solidFill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	</a:t>
            </a:r>
            <a:r>
              <a:rPr lang="en-US" altLang="zh-CN" kern="0" dirty="0" err="1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rd</a:t>
            </a:r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寄存器编号</a:t>
            </a:r>
            <a:r>
              <a:rPr lang="en-US" altLang="zh-CN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(</a:t>
            </a:r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不需要</a:t>
            </a:r>
            <a:r>
              <a:rPr lang="en-US" altLang="zh-CN" kern="0" dirty="0" err="1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rd</a:t>
            </a:r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则为</a:t>
            </a:r>
            <a:r>
              <a:rPr lang="en-US" altLang="zh-CN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0)</a:t>
            </a:r>
            <a:endParaRPr lang="zh-CN" altLang="en-US" kern="0" dirty="0">
              <a:solidFill>
                <a:schemeClr val="tx1">
                  <a:lumMod val="95000"/>
                  <a:lumOff val="5000"/>
                </a:schemeClr>
              </a:solidFill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	</a:t>
            </a:r>
            <a:r>
              <a:rPr lang="en-US" altLang="zh-CN" kern="0" dirty="0" err="1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rs</a:t>
            </a:r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需求时间</a:t>
            </a:r>
            <a:r>
              <a:rPr lang="en-US" altLang="zh-CN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Tuse1(</a:t>
            </a:r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相对</a:t>
            </a:r>
            <a:r>
              <a:rPr lang="en-US" altLang="zh-CN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DE2</a:t>
            </a:r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的流水级数</a:t>
            </a:r>
            <a:r>
              <a:rPr lang="en-US" altLang="zh-CN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)</a:t>
            </a:r>
            <a:endParaRPr lang="en-US" altLang="zh-CN" kern="0" dirty="0">
              <a:solidFill>
                <a:schemeClr val="tx1">
                  <a:lumMod val="95000"/>
                  <a:lumOff val="5000"/>
                </a:schemeClr>
              </a:solidFill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	rt</a:t>
            </a:r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需求时间</a:t>
            </a:r>
            <a:r>
              <a:rPr lang="en-US" altLang="zh-CN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Tuse2</a:t>
            </a:r>
            <a:endParaRPr lang="en-US" altLang="zh-CN" kern="0" dirty="0">
              <a:solidFill>
                <a:schemeClr val="tx1">
                  <a:lumMod val="95000"/>
                  <a:lumOff val="5000"/>
                </a:schemeClr>
              </a:solidFill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	</a:t>
            </a:r>
            <a:r>
              <a:rPr lang="en-US" altLang="zh-CN" kern="0" dirty="0" err="1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rd</a:t>
            </a:r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需求时间</a:t>
            </a:r>
            <a:r>
              <a:rPr lang="en-US" altLang="zh-CN" kern="0" dirty="0" err="1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Tnew</a:t>
            </a:r>
            <a:endParaRPr lang="en-US" altLang="zh-CN" kern="0" dirty="0">
              <a:solidFill>
                <a:schemeClr val="tx1">
                  <a:lumMod val="95000"/>
                  <a:lumOff val="5000"/>
                </a:schemeClr>
              </a:solidFill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其中每经过一级流水线，</a:t>
            </a:r>
            <a:r>
              <a:rPr lang="en-US" altLang="zh-CN" kern="0" dirty="0" err="1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Tnew</a:t>
            </a:r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自减</a:t>
            </a:r>
            <a:r>
              <a:rPr lang="en-US" altLang="zh-CN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1</a:t>
            </a:r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，直至</a:t>
            </a:r>
            <a:r>
              <a:rPr lang="en-US" altLang="zh-CN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0</a:t>
            </a:r>
            <a:endParaRPr lang="en-US" altLang="zh-CN" kern="0" dirty="0">
              <a:solidFill>
                <a:schemeClr val="tx1">
                  <a:lumMod val="95000"/>
                  <a:lumOff val="5000"/>
                </a:schemeClr>
              </a:solidFill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格式如右图所示</a:t>
            </a:r>
            <a:endParaRPr lang="en-US" altLang="zh-CN" kern="0" dirty="0">
              <a:solidFill>
                <a:schemeClr val="tx1">
                  <a:lumMod val="95000"/>
                  <a:lumOff val="5000"/>
                </a:schemeClr>
              </a:solidFill>
              <a:ea typeface="宋体" panose="0201060003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kern="0" dirty="0">
              <a:solidFill>
                <a:schemeClr val="tx1">
                  <a:lumMod val="95000"/>
                  <a:lumOff val="5000"/>
                </a:schemeClr>
              </a:solidFill>
              <a:ea typeface="宋体" panose="02010600030101010101" pitchFamily="2" charset="-122"/>
              <a:cs typeface="+mn-ea"/>
              <a:sym typeface="+mn-lt"/>
            </a:endParaRPr>
          </a:p>
          <a:p>
            <a:r>
              <a:rPr lang="zh-CN" altLang="en-US" dirty="0"/>
              <a:t>暂停模块位于</a:t>
            </a:r>
            <a:r>
              <a:rPr lang="en-US" altLang="zh-CN" dirty="0"/>
              <a:t>DE2</a:t>
            </a:r>
            <a:r>
              <a:rPr lang="zh-CN" altLang="en-US" dirty="0">
                <a:ea typeface="宋体" panose="02010600030101010101" pitchFamily="2" charset="-122"/>
              </a:rPr>
              <a:t>级，当存在后面某一级的流水线有：             </a:t>
            </a:r>
            <a:r>
              <a:rPr lang="en-US" altLang="zh-CN" dirty="0">
                <a:ea typeface="宋体" panose="02010600030101010101" pitchFamily="2" charset="-122"/>
              </a:rPr>
              <a:t>    (</a:t>
            </a:r>
            <a:r>
              <a:rPr lang="en-US" altLang="zh-CN" dirty="0" err="1">
                <a:ea typeface="宋体" panose="02010600030101010101" pitchFamily="2" charset="-122"/>
              </a:rPr>
              <a:t>Rs_num</a:t>
            </a:r>
            <a:r>
              <a:rPr lang="en-US" altLang="zh-CN" dirty="0">
                <a:ea typeface="宋体" panose="02010600030101010101" pitchFamily="2" charset="-122"/>
              </a:rPr>
              <a:t>!=0 &amp; </a:t>
            </a:r>
            <a:r>
              <a:rPr lang="en-US" altLang="zh-CN" dirty="0" err="1">
                <a:ea typeface="宋体" panose="02010600030101010101" pitchFamily="2" charset="-122"/>
              </a:rPr>
              <a:t>Rd_num</a:t>
            </a:r>
            <a:r>
              <a:rPr lang="en-US" altLang="zh-CN" dirty="0">
                <a:ea typeface="宋体" panose="02010600030101010101" pitchFamily="2" charset="-122"/>
              </a:rPr>
              <a:t>'==</a:t>
            </a:r>
            <a:r>
              <a:rPr lang="en-US" altLang="zh-CN" dirty="0" err="1">
                <a:ea typeface="宋体" panose="02010600030101010101" pitchFamily="2" charset="-122"/>
              </a:rPr>
              <a:t>Rs_num</a:t>
            </a:r>
            <a:r>
              <a:rPr lang="en-US" altLang="zh-CN" dirty="0">
                <a:ea typeface="宋体" panose="02010600030101010101" pitchFamily="2" charset="-122"/>
              </a:rPr>
              <a:t> &amp; </a:t>
            </a:r>
            <a:r>
              <a:rPr lang="en-US" altLang="zh-CN" dirty="0" err="1">
                <a:ea typeface="宋体" panose="02010600030101010101" pitchFamily="2" charset="-122"/>
              </a:rPr>
              <a:t>T_use</a:t>
            </a:r>
            <a:r>
              <a:rPr lang="en-US" altLang="zh-CN" dirty="0">
                <a:ea typeface="宋体" panose="02010600030101010101" pitchFamily="2" charset="-122"/>
              </a:rPr>
              <a:t>'&gt;</a:t>
            </a:r>
            <a:r>
              <a:rPr lang="en-US" altLang="zh-CN" dirty="0" err="1">
                <a:ea typeface="宋体" panose="02010600030101010101" pitchFamily="2" charset="-122"/>
              </a:rPr>
              <a:t>Tnew_rs</a:t>
            </a:r>
            <a:r>
              <a:rPr lang="en-US" altLang="zh-CN" dirty="0">
                <a:ea typeface="宋体" panose="02010600030101010101" pitchFamily="2" charset="-122"/>
              </a:rPr>
              <a:t>) | 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  <a:sym typeface="+mn-ea"/>
              </a:rPr>
              <a:t>(</a:t>
            </a:r>
            <a:r>
              <a:rPr lang="en-US" altLang="zh-CN" dirty="0" err="1">
                <a:ea typeface="宋体" panose="02010600030101010101" pitchFamily="2" charset="-122"/>
                <a:sym typeface="+mn-ea"/>
              </a:rPr>
              <a:t>Rt_num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!=0 &amp; </a:t>
            </a:r>
            <a:r>
              <a:rPr lang="en-US" altLang="zh-CN" dirty="0" err="1">
                <a:ea typeface="宋体" panose="02010600030101010101" pitchFamily="2" charset="-122"/>
                <a:sym typeface="+mn-ea"/>
              </a:rPr>
              <a:t>Rd_num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'==</a:t>
            </a:r>
            <a:r>
              <a:rPr lang="en-US" altLang="zh-CN" dirty="0" err="1">
                <a:ea typeface="宋体" panose="02010600030101010101" pitchFamily="2" charset="-122"/>
                <a:sym typeface="+mn-ea"/>
              </a:rPr>
              <a:t>Rt_num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 &amp; </a:t>
            </a:r>
            <a:r>
              <a:rPr lang="en-US" altLang="zh-CN" dirty="0" err="1">
                <a:ea typeface="宋体" panose="02010600030101010101" pitchFamily="2" charset="-122"/>
                <a:sym typeface="+mn-ea"/>
              </a:rPr>
              <a:t>T_use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'&gt;</a:t>
            </a:r>
            <a:r>
              <a:rPr lang="en-US" altLang="zh-CN" dirty="0" err="1">
                <a:ea typeface="宋体" panose="02010600030101010101" pitchFamily="2" charset="-122"/>
                <a:sym typeface="+mn-ea"/>
              </a:rPr>
              <a:t>Tnew_rt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)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时即发生暂停。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	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转发模块位于每一级提供数据前，对于数据</a:t>
            </a:r>
            <a:r>
              <a:rPr lang="en-US" altLang="zh-CN" dirty="0">
                <a:ea typeface="宋体" panose="02010600030101010101" pitchFamily="2" charset="-122"/>
              </a:rPr>
              <a:t>1</a:t>
            </a:r>
            <a:r>
              <a:rPr lang="zh-CN" altLang="en-US" dirty="0">
                <a:ea typeface="宋体" panose="02010600030101010101" pitchFamily="2" charset="-122"/>
              </a:rPr>
              <a:t>，当存在其后一级流水线有：</a:t>
            </a:r>
            <a:endParaRPr lang="zh-CN" altLang="en-US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	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(</a:t>
            </a:r>
            <a:r>
              <a:rPr lang="en-US" altLang="zh-CN" dirty="0" err="1">
                <a:ea typeface="宋体" panose="02010600030101010101" pitchFamily="2" charset="-122"/>
                <a:sym typeface="+mn-ea"/>
              </a:rPr>
              <a:t>Rs_num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!=0 &amp; </a:t>
            </a:r>
            <a:r>
              <a:rPr lang="en-US" altLang="zh-CN" dirty="0" err="1">
                <a:ea typeface="宋体" panose="02010600030101010101" pitchFamily="2" charset="-122"/>
                <a:sym typeface="+mn-ea"/>
              </a:rPr>
              <a:t>Rd_num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'==</a:t>
            </a:r>
            <a:r>
              <a:rPr lang="en-US" altLang="zh-CN" dirty="0" err="1">
                <a:ea typeface="宋体" panose="02010600030101010101" pitchFamily="2" charset="-122"/>
                <a:sym typeface="+mn-ea"/>
              </a:rPr>
              <a:t>Rs_num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 &amp; </a:t>
            </a:r>
            <a:r>
              <a:rPr lang="en-US" altLang="zh-CN" dirty="0" err="1">
                <a:ea typeface="宋体" panose="02010600030101010101" pitchFamily="2" charset="-122"/>
                <a:sym typeface="+mn-ea"/>
              </a:rPr>
              <a:t>T_new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'==0)</a:t>
            </a:r>
            <a:endParaRPr lang="en-US" altLang="zh-CN" dirty="0">
              <a:ea typeface="宋体" panose="02010600030101010101" pitchFamily="2" charset="-122"/>
              <a:sym typeface="+mn-ea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时即发生转发，且优先级虽流水线递减。</a:t>
            </a:r>
            <a:endParaRPr lang="zh-CN" altLang="en-US" dirty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4A04B-7AB5-204A-B881-38BBECCCF81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位于取指令阶段和译码阶段，与</a:t>
            </a:r>
            <a:r>
              <a:rPr lang="en-US" altLang="zh-CN" sz="1200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CPU</a:t>
            </a:r>
            <a:r>
              <a:rPr lang="zh-CN" altLang="en-US" sz="1200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直接相连，对外采用</a:t>
            </a:r>
            <a:r>
              <a:rPr lang="en-US" altLang="zh-CN" sz="1200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AHB</a:t>
            </a:r>
            <a:r>
              <a:rPr lang="zh-CN" altLang="en-US" sz="1200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总线接口</a:t>
            </a:r>
            <a:endParaRPr lang="en-US" altLang="zh-CN" kern="0" dirty="0">
              <a:solidFill>
                <a:schemeClr val="tx1">
                  <a:lumMod val="95000"/>
                  <a:lumOff val="5000"/>
                </a:schemeClr>
              </a:solidFill>
              <a:ea typeface="宋体" panose="02010600030101010101" pitchFamily="2" charset="-122"/>
              <a:cs typeface="+mn-ea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采用写回模式，仅当缓存行需要替换切该缓存行脏位有效时则写回内存。</a:t>
            </a:r>
            <a:endParaRPr lang="en-US" altLang="zh-CN" sz="1200" kern="0" dirty="0">
              <a:solidFill>
                <a:schemeClr val="tx1">
                  <a:lumMod val="95000"/>
                  <a:lumOff val="5000"/>
                </a:schemeClr>
              </a:solidFill>
              <a:ea typeface="宋体" panose="02010600030101010101" pitchFamily="2" charset="-122"/>
              <a:cs typeface="+mn-ea"/>
              <a:sym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经过对比测试，缓存行</a:t>
            </a:r>
            <a:r>
              <a:rPr lang="en-US" altLang="zh-CN" sz="1200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64</a:t>
            </a:r>
            <a:r>
              <a:rPr lang="zh-CN" altLang="en-US" sz="1200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字节、数据</a:t>
            </a:r>
            <a:r>
              <a:rPr lang="en-US" altLang="zh-CN" sz="1200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Cache</a:t>
            </a:r>
            <a:r>
              <a:rPr lang="zh-CN" altLang="en-US" sz="1200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容量为</a:t>
            </a:r>
            <a:r>
              <a:rPr lang="en-US" altLang="zh-CN" sz="1200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8kB</a:t>
            </a:r>
            <a:r>
              <a:rPr lang="zh-CN" altLang="en-US" sz="1200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、指令</a:t>
            </a:r>
            <a:r>
              <a:rPr lang="en-US" altLang="zh-CN" sz="1200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Cache</a:t>
            </a:r>
            <a:r>
              <a:rPr lang="zh-CN" altLang="en-US" sz="1200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容量为</a:t>
            </a:r>
            <a:r>
              <a:rPr lang="en-US" altLang="zh-CN" sz="1200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4kB</a:t>
            </a:r>
            <a:r>
              <a:rPr lang="zh-CN" altLang="en-US" sz="1200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时能够在占用较少板上资源的同时拥有更好的命中率。</a:t>
            </a:r>
            <a:endParaRPr lang="en-US" altLang="zh-CN" sz="1200" kern="0" dirty="0">
              <a:solidFill>
                <a:schemeClr val="tx1">
                  <a:lumMod val="95000"/>
                  <a:lumOff val="5000"/>
                </a:schemeClr>
              </a:solidFill>
              <a:ea typeface="宋体" panose="02010600030101010101" pitchFamily="2" charset="-122"/>
              <a:cs typeface="+mn-ea"/>
              <a:sym typeface="+mn-lt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200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   映射方式为二路组相联，替换策略为先进先出</a:t>
            </a:r>
            <a:r>
              <a:rPr lang="en-US" altLang="zh-CN" sz="1200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(FIFO)</a:t>
            </a:r>
            <a:r>
              <a:rPr lang="zh-CN" altLang="en-US" sz="1200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，在容量和</a:t>
            </a:r>
            <a:r>
              <a:rPr lang="en-US" altLang="zh-CN" sz="1200" kern="0" dirty="0" err="1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cpu</a:t>
            </a:r>
            <a:r>
              <a:rPr lang="zh-CN" altLang="en-US" sz="1200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频率相同的情况下较直接相联</a:t>
            </a:r>
            <a:r>
              <a:rPr lang="en-US" altLang="zh-CN" sz="1200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CPU</a:t>
            </a:r>
            <a:r>
              <a:rPr lang="zh-CN" altLang="en-US" sz="1200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性能得分提高</a:t>
            </a:r>
            <a:r>
              <a:rPr lang="en-US" altLang="zh-CN" sz="1200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7.8%</a:t>
            </a:r>
            <a:endParaRPr lang="en-US" altLang="zh-CN" sz="1200" kern="0" dirty="0">
              <a:solidFill>
                <a:schemeClr val="tx1">
                  <a:lumMod val="95000"/>
                  <a:lumOff val="5000"/>
                </a:schemeClr>
              </a:solidFill>
              <a:ea typeface="宋体" panose="02010600030101010101" pitchFamily="2" charset="-122"/>
              <a:cs typeface="+mn-ea"/>
              <a:sym typeface="+mn-lt"/>
            </a:endParaRPr>
          </a:p>
          <a:p>
            <a:endParaRPr lang="zh-CN" altLang="en-US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4A04B-7AB5-204A-B881-38BBECCCF81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GB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神经网络中间层大量存在稀疏矩阵，处理器内部全部采用稀疏储存格式，对于较稠密的输入神经元亦支持直接从内存读入，不必经过缓冲区。</a:t>
            </a:r>
            <a:endParaRPr lang="zh-CN" altLang="en-GB" kern="0" dirty="0">
              <a:solidFill>
                <a:schemeClr val="tx1">
                  <a:lumMod val="95000"/>
                  <a:lumOff val="5000"/>
                </a:schemeClr>
              </a:solidFill>
              <a:ea typeface="宋体" panose="02010600030101010101" pitchFamily="2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GB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对于中间层相对较小的数据，可在训练时设为</a:t>
            </a:r>
            <a:r>
              <a:rPr lang="en-US" altLang="zh-CN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0</a:t>
            </a:r>
            <a:endParaRPr lang="zh-CN" altLang="en-GB" kern="0" dirty="0">
              <a:solidFill>
                <a:schemeClr val="tx1">
                  <a:lumMod val="95000"/>
                  <a:lumOff val="5000"/>
                </a:schemeClr>
              </a:solidFill>
              <a:ea typeface="宋体" panose="02010600030101010101" pitchFamily="2" charset="-122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4A04B-7AB5-204A-B881-38BBECCCF81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设计指令集，各个指令的用途</a:t>
            </a:r>
            <a:endParaRPr lang="en-US" altLang="zh-CN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设计了配套工具？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zh-CN" altLang="en-US" dirty="0"/>
              <a:t>直接回复，在什么前提下，支持大网络：分批读入 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支持神经元的卷积、乘积、激活、池化等一系列操作，可覆盖主流网络结构完整的前馈过程。</a:t>
            </a:r>
            <a:endParaRPr lang="en-US" altLang="zh-CN" kern="0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预留指令位，如有网络后馈等需求，增加新的运算操作简便。</a:t>
            </a:r>
            <a:endParaRPr lang="en-US" altLang="zh-CN" kern="0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4A04B-7AB5-204A-B881-38BBECCCF81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5" descr="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2947" y="0"/>
            <a:ext cx="9146732" cy="6866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F80C34-8E99-4E3F-9E26-B4315E0A57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BA5E3C-E46D-4072-B16F-F958343119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90204"/>
            <a:ext cx="8229600" cy="827434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F80C34-8E99-4E3F-9E26-B4315E0A57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BA5E3C-E46D-4072-B16F-F958343119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573578"/>
            <a:ext cx="2057400" cy="5552587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573578"/>
            <a:ext cx="6019800" cy="55525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F80C34-8E99-4E3F-9E26-B4315E0A57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BA5E3C-E46D-4072-B16F-F958343119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C0A16-0259-47F8-9593-418EB23853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C571-CC98-407B-9284-28AFD26ECF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C0A16-0259-47F8-9593-418EB23853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C571-CC98-407B-9284-28AFD26ECF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C0A16-0259-47F8-9593-418EB23853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C571-CC98-407B-9284-28AFD26ECF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C0A16-0259-47F8-9593-418EB23853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C571-CC98-407B-9284-28AFD26ECF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C0A16-0259-47F8-9593-418EB23853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C571-CC98-407B-9284-28AFD26ECF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C0A16-0259-47F8-9593-418EB23853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C571-CC98-407B-9284-28AFD26ECF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C0A16-0259-47F8-9593-418EB23853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C571-CC98-407B-9284-28AFD26ECF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56952"/>
            <a:ext cx="8229600" cy="86068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黑体" panose="02010609060101010101" pitchFamily="49" charset="-122"/>
              </a:defRPr>
            </a:lvl1pPr>
            <a:lvl2pPr>
              <a:defRPr>
                <a:latin typeface="+mn-lt"/>
                <a:ea typeface="黑体" panose="02010609060101010101" pitchFamily="49" charset="-122"/>
              </a:defRPr>
            </a:lvl2pPr>
            <a:lvl3pPr>
              <a:defRPr>
                <a:latin typeface="+mn-lt"/>
                <a:ea typeface="黑体" panose="02010609060101010101" pitchFamily="49" charset="-122"/>
              </a:defRPr>
            </a:lvl3pPr>
            <a:lvl4pPr>
              <a:defRPr>
                <a:latin typeface="+mn-lt"/>
                <a:ea typeface="黑体" panose="02010609060101010101" pitchFamily="49" charset="-122"/>
              </a:defRPr>
            </a:lvl4pPr>
            <a:lvl5pPr>
              <a:defRPr>
                <a:latin typeface="+mn-lt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F80C34-8E99-4E3F-9E26-B4315E0A57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BA5E3C-E46D-4072-B16F-F958343119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C0A16-0259-47F8-9593-418EB23853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C571-CC98-407B-9284-28AFD26ECF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C0A16-0259-47F8-9593-418EB23853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C571-CC98-407B-9284-28AFD26ECF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C0A16-0259-47F8-9593-418EB23853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C571-CC98-407B-9284-28AFD26ECF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C0A16-0259-47F8-9593-418EB23853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C571-CC98-407B-9284-28AFD26ECF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F80C34-8E99-4E3F-9E26-B4315E0A57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BA5E3C-E46D-4072-B16F-F958343119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90204"/>
            <a:ext cx="8229600" cy="827434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F80C34-8E99-4E3F-9E26-B4315E0A57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BA5E3C-E46D-4072-B16F-F958343119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73578"/>
            <a:ext cx="8229600" cy="8440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F80C34-8E99-4E3F-9E26-B4315E0A57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BA5E3C-E46D-4072-B16F-F958343119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56953"/>
            <a:ext cx="8229600" cy="860684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F80C34-8E99-4E3F-9E26-B4315E0A57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BA5E3C-E46D-4072-B16F-F958343119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F80C34-8E99-4E3F-9E26-B4315E0A57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BA5E3C-E46D-4072-B16F-F958343119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573578"/>
            <a:ext cx="3008313" cy="861522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573578"/>
            <a:ext cx="5111750" cy="555258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F80C34-8E99-4E3F-9E26-B4315E0A57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BA5E3C-E46D-4072-B16F-F958343119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F80C34-8E99-4E3F-9E26-B4315E0A57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BA5E3C-E46D-4072-B16F-F958343119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EG-PPT-01-02"/>
          <p:cNvPicPr>
            <a:picLocks noChangeAspect="1" noChangeArrowheads="1"/>
          </p:cNvPicPr>
          <p:nvPr userDrawn="1"/>
        </p:nvPicPr>
        <p:blipFill>
          <a:blip r:embed="rId13" cstate="print"/>
          <a:stretch>
            <a:fillRect/>
          </a:stretch>
        </p:blipFill>
        <p:spPr bwMode="auto">
          <a:xfrm>
            <a:off x="2028" y="0"/>
            <a:ext cx="91399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2"/>
            <a:ext cx="21336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 sz="135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fld id="{26F80C34-8E99-4E3F-9E26-B4315E0A57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124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2"/>
            <a:ext cx="28956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 sz="135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5125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2"/>
            <a:ext cx="2133600" cy="365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 sz="135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fld id="{45BA5E3C-E46D-4072-B16F-F958343119D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530" indent="-21463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C0A16-0259-47F8-9593-418EB23853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9C571-CC98-407B-9284-28AFD26ECFE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椭圆 25"/>
          <p:cNvSpPr/>
          <p:nvPr/>
        </p:nvSpPr>
        <p:spPr>
          <a:xfrm>
            <a:off x="1383200" y="3210951"/>
            <a:ext cx="895946" cy="895946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Source Code Pro"/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451538" y="3482669"/>
            <a:ext cx="352508" cy="35250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Source Code Pro"/>
              <a:cs typeface="+mn-ea"/>
              <a:sym typeface="+mn-lt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2306527" y="3136674"/>
            <a:ext cx="148553" cy="14855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Source Code Pro"/>
              <a:cs typeface="+mn-ea"/>
              <a:sym typeface="+mn-lt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775179" y="3097270"/>
            <a:ext cx="580008" cy="58000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Source Code Pro"/>
              <a:cs typeface="+mn-ea"/>
              <a:sym typeface="+mn-lt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52795" y="3584646"/>
            <a:ext cx="148553" cy="14855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Source Code Pro"/>
              <a:cs typeface="+mn-ea"/>
              <a:sym typeface="+mn-lt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2508661" y="3958344"/>
            <a:ext cx="148553" cy="14855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Source Code Pro"/>
              <a:cs typeface="+mn-ea"/>
              <a:sym typeface="+mn-lt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2326693" y="2403112"/>
            <a:ext cx="352508" cy="35250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Source Code Pro"/>
              <a:cs typeface="+mn-ea"/>
              <a:sym typeface="+mn-lt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5921000" y="2874514"/>
            <a:ext cx="1255811" cy="1255811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Source Code Pro"/>
              <a:cs typeface="+mn-ea"/>
              <a:sym typeface="+mn-lt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8151098" y="3255169"/>
            <a:ext cx="580008" cy="58000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Source Code Pro"/>
              <a:cs typeface="+mn-ea"/>
              <a:sym typeface="+mn-lt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6955543" y="4130325"/>
            <a:ext cx="352508" cy="35250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Source Code Pro"/>
              <a:cs typeface="+mn-ea"/>
              <a:sym typeface="+mn-lt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7520162" y="3349446"/>
            <a:ext cx="352508" cy="35250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Source Code Pro"/>
              <a:cs typeface="+mn-ea"/>
              <a:sym typeface="+mn-lt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8966872" y="3396620"/>
            <a:ext cx="148553" cy="14855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Source Code Pro"/>
              <a:cs typeface="+mn-ea"/>
              <a:sym typeface="+mn-lt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7308051" y="2797425"/>
            <a:ext cx="148553" cy="14855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Source Code Pro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456234" y="1313234"/>
            <a:ext cx="5063927" cy="4231532"/>
          </a:xfrm>
          <a:prstGeom prst="rect">
            <a:avLst/>
          </a:prstGeom>
          <a:noFill/>
          <a:ln w="190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Source Code Pro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300285" y="1177604"/>
            <a:ext cx="1697624" cy="1539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Source Code Pro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550846" y="1684529"/>
            <a:ext cx="2690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zh-CN" sz="2400" b="1" dirty="0">
                <a:solidFill>
                  <a:prstClr val="black"/>
                </a:solidFill>
                <a:latin typeface="Source Code Pro"/>
                <a:cs typeface="+mn-ea"/>
                <a:sym typeface="+mn-lt"/>
              </a:rPr>
              <a:t>“</a:t>
            </a:r>
            <a:r>
              <a:rPr lang="zh-CN" altLang="en-US" sz="2400" b="1" dirty="0">
                <a:solidFill>
                  <a:prstClr val="black"/>
                </a:solidFill>
                <a:latin typeface="Source Code Pro"/>
                <a:ea typeface="宋体" panose="02010600030101010101" pitchFamily="2" charset="-122"/>
                <a:cs typeface="+mn-ea"/>
                <a:sym typeface="+mn-lt"/>
              </a:rPr>
              <a:t>龙芯杯</a:t>
            </a:r>
            <a:r>
              <a:rPr lang="en-US" altLang="zh-CN" sz="2400" b="1" dirty="0">
                <a:solidFill>
                  <a:prstClr val="black"/>
                </a:solidFill>
                <a:latin typeface="Source Code Pro"/>
                <a:cs typeface="+mn-ea"/>
                <a:sym typeface="+mn-lt"/>
              </a:rPr>
              <a:t>”</a:t>
            </a:r>
            <a:r>
              <a:rPr lang="zh-CN" altLang="en-US" sz="2400" b="1" dirty="0">
                <a:solidFill>
                  <a:prstClr val="black"/>
                </a:solidFill>
                <a:latin typeface="Source Code Pro"/>
                <a:ea typeface="宋体" panose="02010600030101010101" pitchFamily="2" charset="-122"/>
                <a:cs typeface="+mn-ea"/>
                <a:sym typeface="+mn-lt"/>
              </a:rPr>
              <a:t>决赛展示</a:t>
            </a:r>
            <a:endParaRPr lang="zh-CN" altLang="en-US" sz="2400" b="1" dirty="0">
              <a:solidFill>
                <a:prstClr val="black"/>
              </a:solidFill>
              <a:latin typeface="Source Code Pro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808742" y="2403158"/>
            <a:ext cx="449815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3300" b="1" dirty="0">
                <a:solidFill>
                  <a:srgbClr val="002060"/>
                </a:solidFill>
                <a:latin typeface="Source Code Pro"/>
                <a:ea typeface="宋体" panose="02010600030101010101" pitchFamily="2" charset="-122"/>
                <a:cs typeface="+mn-ea"/>
                <a:sym typeface="+mn-lt"/>
              </a:rPr>
              <a:t>机器学习专用处理器</a:t>
            </a:r>
            <a:endParaRPr lang="zh-CN" altLang="en-US" sz="3300" b="1" dirty="0">
              <a:solidFill>
                <a:srgbClr val="002060"/>
              </a:solidFill>
              <a:latin typeface="Source Code Pro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685496" y="3381192"/>
            <a:ext cx="4598900" cy="41549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2100" b="1" dirty="0">
                <a:solidFill>
                  <a:prstClr val="white"/>
                </a:solidFill>
                <a:latin typeface="Source Code Pro"/>
                <a:cs typeface="+mn-ea"/>
                <a:sym typeface="+mn-lt"/>
              </a:rPr>
              <a:t>面向稀疏神经网络的可编程体系结构</a:t>
            </a:r>
            <a:endParaRPr lang="zh-CN" altLang="en-US" sz="2100" b="1" dirty="0">
              <a:solidFill>
                <a:prstClr val="white"/>
              </a:solidFill>
              <a:latin typeface="Source Code Pro"/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77996" y="4662433"/>
            <a:ext cx="3103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b="1" dirty="0">
                <a:solidFill>
                  <a:prstClr val="black"/>
                </a:solidFill>
                <a:latin typeface="Source Code Pro"/>
                <a:ea typeface="宋体" panose="02010600030101010101" pitchFamily="2" charset="-122"/>
                <a:cs typeface="+mn-ea"/>
                <a:sym typeface="+mn-lt"/>
              </a:rPr>
              <a:t>北京航空航天大学</a:t>
            </a:r>
            <a:r>
              <a:rPr lang="en-US" altLang="zh-CN" b="1" dirty="0">
                <a:solidFill>
                  <a:prstClr val="black"/>
                </a:solidFill>
                <a:latin typeface="Source Code Pro"/>
                <a:ea typeface="宋体" panose="02010600030101010101" pitchFamily="2" charset="-122"/>
                <a:cs typeface="+mn-ea"/>
                <a:sym typeface="+mn-lt"/>
              </a:rPr>
              <a:t>2</a:t>
            </a:r>
            <a:r>
              <a:rPr lang="zh-CN" altLang="en-US" b="1" dirty="0">
                <a:solidFill>
                  <a:prstClr val="black"/>
                </a:solidFill>
                <a:latin typeface="Source Code Pro"/>
                <a:ea typeface="宋体" panose="02010600030101010101" pitchFamily="2" charset="-122"/>
                <a:cs typeface="+mn-ea"/>
                <a:sym typeface="+mn-lt"/>
              </a:rPr>
              <a:t>队</a:t>
            </a:r>
            <a:endParaRPr lang="en-US" altLang="zh-CN" b="1" dirty="0">
              <a:solidFill>
                <a:prstClr val="black"/>
              </a:solidFill>
              <a:latin typeface="Source Code Pro"/>
              <a:cs typeface="+mn-ea"/>
              <a:sym typeface="+mn-lt"/>
            </a:endParaRPr>
          </a:p>
          <a:p>
            <a:pPr defTabSz="685800"/>
            <a:r>
              <a:rPr lang="zh-CN" altLang="en-US" b="1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段逸骁 王潜 胡俊崧 王科翔</a:t>
            </a:r>
            <a:endParaRPr lang="zh-CN" altLang="en-US" b="1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14" grpId="0" animBg="1"/>
      <p:bldP spid="16" grpId="0"/>
      <p:bldP spid="45" grpId="0"/>
      <p:bldP spid="19" grpId="0" bldLvl="0" animBg="1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sz="4800" b="1" dirty="0">
                <a:latin typeface="黑体" panose="02010609060101010101" pitchFamily="49" charset="-122"/>
              </a:rPr>
              <a:t>转发</a:t>
            </a:r>
            <a:r>
              <a:rPr kumimoji="1" lang="en-US" altLang="zh-CN" sz="4800" b="1" dirty="0">
                <a:latin typeface="黑体" panose="02010609060101010101" pitchFamily="49" charset="-122"/>
              </a:rPr>
              <a:t>&amp;</a:t>
            </a:r>
            <a:r>
              <a:rPr kumimoji="1" lang="zh-CN" altLang="en-US" sz="4800" b="1" dirty="0">
                <a:latin typeface="黑体" panose="02010609060101010101" pitchFamily="49" charset="-122"/>
              </a:rPr>
              <a:t>暂停</a:t>
            </a:r>
            <a:endParaRPr lang="zh-CN" altLang="en-US" sz="4800" b="1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1780844" y="1417637"/>
            <a:ext cx="69059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847164" y="2057400"/>
            <a:ext cx="6905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Q: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随着流水级数加深，转发表格复杂，且具体实施性差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847163" y="2726532"/>
            <a:ext cx="7369615" cy="1563164"/>
            <a:chOff x="847163" y="2726532"/>
            <a:chExt cx="7369615" cy="1563164"/>
          </a:xfrm>
        </p:grpSpPr>
        <p:pic>
          <p:nvPicPr>
            <p:cNvPr id="5" name="图片 4" descr="图片包含 屏幕截图&#10;&#10;已生成极高可信度的说明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163" y="3304824"/>
              <a:ext cx="7262191" cy="984872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847163" y="2726532"/>
              <a:ext cx="73696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黑体" panose="02010609060101010101" pitchFamily="49" charset="-122"/>
                  <a:ea typeface="黑体" panose="02010609060101010101" pitchFamily="49" charset="-122"/>
                </a:rPr>
                <a:t>A:</a:t>
              </a: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将指令重新编码成统一格式，构造统一转发逻辑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endParaRPr lang="zh-CN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 sz="4800" b="1" dirty="0">
                <a:latin typeface="黑体" panose="02010609060101010101" pitchFamily="49" charset="-122"/>
              </a:rPr>
              <a:t>Cache</a:t>
            </a:r>
            <a:r>
              <a:rPr kumimoji="1" lang="zh-CN" altLang="en-US" sz="4800" b="1" dirty="0">
                <a:latin typeface="黑体" panose="02010609060101010101" pitchFamily="49" charset="-122"/>
              </a:rPr>
              <a:t>设计</a:t>
            </a:r>
            <a:endParaRPr lang="zh-CN" altLang="en-US" sz="48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t="62149" r="2575"/>
          <a:stretch>
            <a:fillRect/>
          </a:stretch>
        </p:blipFill>
        <p:spPr>
          <a:xfrm>
            <a:off x="341242" y="1828455"/>
            <a:ext cx="8345557" cy="2496811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1780844" y="1401438"/>
            <a:ext cx="69059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457200" y="4428397"/>
            <a:ext cx="404790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与</a:t>
            </a:r>
            <a:r>
              <a:rPr lang="en-US" altLang="zh-CN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CPU</a:t>
            </a:r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直连，对外采用</a:t>
            </a:r>
            <a:r>
              <a:rPr lang="en-US" altLang="zh-CN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AHB</a:t>
            </a:r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总线接口</a:t>
            </a:r>
            <a:endParaRPr lang="en-US" altLang="zh-CN" kern="0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采用写回模式</a:t>
            </a:r>
            <a:endParaRPr lang="en-US" altLang="zh-CN" kern="0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64B</a:t>
            </a:r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、</a:t>
            </a:r>
            <a:r>
              <a:rPr lang="en-US" altLang="zh-CN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8kB</a:t>
            </a:r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数据</a:t>
            </a:r>
            <a:r>
              <a:rPr lang="en-US" altLang="zh-CN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Cache</a:t>
            </a:r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、</a:t>
            </a:r>
            <a:r>
              <a:rPr lang="en-US" altLang="zh-CN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4kB</a:t>
            </a:r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指令</a:t>
            </a:r>
            <a:r>
              <a:rPr lang="en-US" altLang="zh-CN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Cache</a:t>
            </a:r>
            <a:endParaRPr lang="en-US" altLang="zh-CN" kern="0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映射方式为二路组相联</a:t>
            </a:r>
            <a:endParaRPr lang="en-US" altLang="zh-CN" kern="0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替换策略为先进先出</a:t>
            </a:r>
            <a:r>
              <a:rPr lang="en-US" altLang="zh-CN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(FIFO)</a:t>
            </a:r>
            <a:endParaRPr lang="en-US" altLang="zh-CN" kern="0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7" name="圆角矩形 5"/>
          <p:cNvSpPr/>
          <p:nvPr/>
        </p:nvSpPr>
        <p:spPr>
          <a:xfrm>
            <a:off x="5068769" y="4604989"/>
            <a:ext cx="2566889" cy="1124144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相对直接映射，二路组相联映射提高了</a:t>
            </a:r>
            <a:r>
              <a:rPr lang="en-US" altLang="zh-CN" sz="2000" b="1" dirty="0"/>
              <a:t>7.8%</a:t>
            </a:r>
            <a:r>
              <a:rPr lang="zh-CN" altLang="en-US" sz="2000" b="1" dirty="0"/>
              <a:t>的性能分数</a:t>
            </a:r>
            <a:endParaRPr lang="zh-CN" alt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65875" y="926863"/>
            <a:ext cx="8674169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Part Three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7200" y="0"/>
            <a:ext cx="1055462" cy="1829895"/>
          </a:xfrm>
          <a:prstGeom prst="rect">
            <a:avLst/>
          </a:prstGeom>
          <a:solidFill>
            <a:srgbClr val="0463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03931" y="953047"/>
            <a:ext cx="762000" cy="762000"/>
            <a:chOff x="2895600" y="953047"/>
            <a:chExt cx="762000" cy="762000"/>
          </a:xfrm>
        </p:grpSpPr>
        <p:sp>
          <p:nvSpPr>
            <p:cNvPr id="9" name="椭圆 8"/>
            <p:cNvSpPr/>
            <p:nvPr/>
          </p:nvSpPr>
          <p:spPr>
            <a:xfrm>
              <a:off x="2895600" y="953047"/>
              <a:ext cx="762000" cy="76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48813" y="98010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rgbClr val="1EBAEF"/>
                  </a:solidFill>
                  <a:cs typeface="+mn-ea"/>
                  <a:sym typeface="+mn-lt"/>
                </a:rPr>
                <a:t>3</a:t>
              </a:r>
              <a:endParaRPr lang="zh-CN" altLang="en-US" sz="4000" dirty="0">
                <a:solidFill>
                  <a:srgbClr val="1EBAE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982421" y="1829895"/>
            <a:ext cx="31791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latin typeface="黑体" panose="02010609060101010101" pitchFamily="49" charset="-122"/>
                <a:ea typeface="黑体" panose="02010609060101010101" pitchFamily="49" charset="-122"/>
              </a:rPr>
              <a:t>PSM-NPU</a:t>
            </a:r>
            <a:endParaRPr lang="en-US" altLang="zh-CN" sz="6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1" y="3653590"/>
            <a:ext cx="6042991" cy="2221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lnSpc>
                <a:spcPct val="150000"/>
              </a:lnSpc>
              <a:buFont typeface="黑体" panose="02010609060101010101" pitchFamily="49" charset="-122"/>
              <a:buChar char="-"/>
            </a:pPr>
            <a:r>
              <a:rPr kumimoji="1" lang="zh-CN" altLang="en-US" sz="2400" dirty="0">
                <a:latin typeface="黑体" panose="02010609060101010101" pitchFamily="49" charset="-122"/>
                <a:sym typeface="+mn-lt"/>
              </a:rPr>
              <a:t>面向“稀疏”的方案</a:t>
            </a:r>
            <a:endParaRPr kumimoji="1" lang="zh-CN" altLang="en-US" sz="2400" dirty="0">
              <a:latin typeface="黑体" panose="02010609060101010101" pitchFamily="49" charset="-122"/>
              <a:sym typeface="+mn-lt"/>
            </a:endParaRPr>
          </a:p>
          <a:p>
            <a:pPr marL="914400" lvl="1" indent="-457200">
              <a:lnSpc>
                <a:spcPct val="150000"/>
              </a:lnSpc>
              <a:buFont typeface="黑体" panose="02010609060101010101" pitchFamily="49" charset="-122"/>
              <a:buChar char="-"/>
            </a:pPr>
            <a:r>
              <a:rPr kumimoji="1" lang="zh-CN" altLang="en-US" sz="2400" dirty="0">
                <a:latin typeface="黑体" panose="02010609060101010101" pitchFamily="49" charset="-122"/>
                <a:sym typeface="+mn-lt"/>
              </a:rPr>
              <a:t>指令集设计</a:t>
            </a:r>
            <a:endParaRPr kumimoji="1" lang="en-US" altLang="zh-CN" sz="2400" dirty="0">
              <a:latin typeface="黑体" panose="02010609060101010101" pitchFamily="49" charset="-122"/>
              <a:sym typeface="+mn-lt"/>
            </a:endParaRPr>
          </a:p>
          <a:p>
            <a:pPr marL="914400" lvl="1" indent="-457200">
              <a:lnSpc>
                <a:spcPct val="150000"/>
              </a:lnSpc>
              <a:buFont typeface="黑体" panose="02010609060101010101" pitchFamily="49" charset="-122"/>
              <a:buChar char="-"/>
            </a:pPr>
            <a:r>
              <a:rPr kumimoji="1" lang="zh-CN" altLang="en-US" sz="2400" dirty="0">
                <a:latin typeface="黑体" panose="02010609060101010101" pitchFamily="49" charset="-122"/>
                <a:sym typeface="+mn-lt"/>
              </a:rPr>
              <a:t>功能与特性</a:t>
            </a:r>
            <a:endParaRPr kumimoji="1" lang="zh-CN" altLang="en-US" sz="2400" dirty="0">
              <a:latin typeface="黑体" panose="02010609060101010101" pitchFamily="49" charset="-122"/>
              <a:sym typeface="+mn-lt"/>
            </a:endParaRPr>
          </a:p>
          <a:p>
            <a:pPr marL="914400" lvl="1" indent="-457200">
              <a:lnSpc>
                <a:spcPct val="150000"/>
              </a:lnSpc>
              <a:buFont typeface="黑体" panose="02010609060101010101" pitchFamily="49" charset="-122"/>
              <a:buChar char="-"/>
            </a:pPr>
            <a:r>
              <a:rPr kumimoji="1" lang="en-US" altLang="zh-CN" sz="2400" dirty="0">
                <a:latin typeface="黑体" panose="02010609060101010101" pitchFamily="49" charset="-122"/>
                <a:sym typeface="+mn-lt"/>
              </a:rPr>
              <a:t>NPU</a:t>
            </a:r>
            <a:r>
              <a:rPr kumimoji="1" lang="zh-CN" altLang="en-US" sz="2400" dirty="0">
                <a:latin typeface="黑体" panose="02010609060101010101" pitchFamily="49" charset="-122"/>
                <a:sym typeface="+mn-lt"/>
              </a:rPr>
              <a:t>架构设计</a:t>
            </a:r>
            <a:endParaRPr kumimoji="1" lang="zh-CN" altLang="en-US" sz="2400" dirty="0">
              <a:latin typeface="黑体" panose="02010609060101010101" pitchFamily="49" charset="-122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9919" y="3025188"/>
            <a:ext cx="7664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Programable Sparse Matrix Neural-network Processing Unit  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面向“稀疏”的方案</a:t>
            </a:r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760288" y="1401438"/>
            <a:ext cx="79265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dirty="0"/>
              <a:t>前馈过程中，中间层数据有</a:t>
            </a:r>
            <a:r>
              <a:rPr lang="en-US" altLang="zh-CN" dirty="0"/>
              <a:t>50%-70%</a:t>
            </a:r>
            <a:r>
              <a:rPr lang="zh-CN" altLang="en-US" dirty="0"/>
              <a:t>值为</a:t>
            </a:r>
            <a:r>
              <a:rPr lang="en-US" altLang="zh-CN" dirty="0"/>
              <a:t>0</a:t>
            </a:r>
            <a:endParaRPr lang="en-US" altLang="zh-CN" dirty="0"/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dirty="0"/>
              <a:t>可在训练时将较小的中间层数据设为</a:t>
            </a:r>
            <a:r>
              <a:rPr lang="en-US" altLang="zh-CN" dirty="0"/>
              <a:t>0</a:t>
            </a:r>
            <a:r>
              <a:rPr lang="zh-CN" altLang="en-US" dirty="0"/>
              <a:t>，在几乎不降低识别准确率的基础上，进一步增强稀疏性</a:t>
            </a:r>
            <a:endParaRPr lang="en-US" altLang="zh-CN" dirty="0"/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dirty="0"/>
              <a:t>采用稀疏的方式存储和计算，可降低</a:t>
            </a:r>
            <a:r>
              <a:rPr lang="en-US" altLang="zh-CN" dirty="0"/>
              <a:t>70%</a:t>
            </a:r>
            <a:r>
              <a:rPr lang="zh-CN" altLang="en-US" dirty="0"/>
              <a:t>的前馈计算量</a:t>
            </a:r>
            <a:endParaRPr lang="en-US" altLang="zh-CN" dirty="0"/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/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/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1217488" y="4734578"/>
            <a:ext cx="7012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基于“稀疏”的架构设计是可行且有意义的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7200" y="556952"/>
            <a:ext cx="8229600" cy="860685"/>
          </a:xfrm>
        </p:spPr>
        <p:txBody>
          <a:bodyPr/>
          <a:lstStyle/>
          <a:p>
            <a:pPr algn="l"/>
            <a:r>
              <a:rPr kumimoji="1" lang="zh-CN" altLang="en-US" sz="4800" b="1" dirty="0">
                <a:latin typeface="黑体" panose="02010609060101010101" pitchFamily="49" charset="-122"/>
              </a:rPr>
              <a:t>功能与特性</a:t>
            </a:r>
            <a:endParaRPr kumimoji="1" lang="zh-CN" altLang="en-US" sz="4800" b="1" dirty="0">
              <a:latin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780844" y="1401438"/>
            <a:ext cx="69059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0" y="1770575"/>
            <a:ext cx="8905461" cy="3830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sym typeface="+mn-lt"/>
              </a:rPr>
              <a:t>支持操作</a:t>
            </a:r>
            <a:endParaRPr kumimoji="1" lang="en-US" altLang="zh-CN" sz="2400" b="1" dirty="0">
              <a:latin typeface="黑体" panose="02010609060101010101" pitchFamily="49" charset="-122"/>
              <a:ea typeface="黑体" panose="02010609060101010101" pitchFamily="49" charset="-122"/>
              <a:sym typeface="+mn-lt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支持神经元的卷积、乘积、激活、池化等一系列操作。</a:t>
            </a:r>
            <a:endParaRPr lang="en-US" altLang="zh-CN" kern="0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+mn-lt"/>
              </a:rPr>
              <a:t>为</a:t>
            </a:r>
            <a:r>
              <a:rPr kumimoji="1"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+mn-lt"/>
              </a:rPr>
              <a:t>NPU</a:t>
            </a:r>
            <a:r>
              <a:rPr kumimoji="1"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+mn-lt"/>
              </a:rPr>
              <a:t>设计了配套的指令集。</a:t>
            </a:r>
            <a:endParaRPr kumimoji="1" lang="zh-CN" altLang="en-US" dirty="0">
              <a:latin typeface="黑体" panose="02010609060101010101" pitchFamily="49" charset="-122"/>
              <a:ea typeface="黑体" panose="02010609060101010101" pitchFamily="49" charset="-122"/>
              <a:sym typeface="+mn-lt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sym typeface="+mn-lt"/>
              </a:rPr>
              <a:t>小数处理</a:t>
            </a:r>
            <a:endParaRPr kumimoji="1" lang="en-US" altLang="zh-CN" sz="2400" b="1" dirty="0">
              <a:latin typeface="黑体" panose="02010609060101010101" pitchFamily="49" charset="-122"/>
              <a:ea typeface="黑体" panose="02010609060101010101" pitchFamily="49" charset="-122"/>
              <a:sym typeface="+mn-lt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数据采用定点储存，定点计算，动态精度；每个矩阵的小数点位置统一存储在矩阵头部信息中。</a:t>
            </a:r>
            <a:endParaRPr kumimoji="1" lang="zh-CN" altLang="en-US" sz="2400" dirty="0">
              <a:latin typeface="黑体" panose="02010609060101010101" pitchFamily="49" charset="-122"/>
              <a:ea typeface="黑体" panose="02010609060101010101" pitchFamily="49" charset="-122"/>
              <a:sym typeface="+mn-lt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sym typeface="+mn-lt"/>
              </a:rPr>
              <a:t>内部模块化</a:t>
            </a:r>
            <a:endParaRPr kumimoji="1" lang="zh-CN" altLang="en-US" sz="2400" b="1" dirty="0">
              <a:latin typeface="黑体" panose="02010609060101010101" pitchFamily="49" charset="-122"/>
              <a:ea typeface="黑体" panose="02010609060101010101" pitchFamily="49" charset="-122"/>
              <a:sym typeface="+mn-lt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内部计算功能采用模块化处理，各模块通信格式统一，可拓展性强。</a:t>
            </a:r>
            <a:endParaRPr kumimoji="1" lang="zh-CN" altLang="en-US" sz="2400" dirty="0">
              <a:latin typeface="黑体" panose="02010609060101010101" pitchFamily="49" charset="-122"/>
              <a:ea typeface="黑体" panose="02010609060101010101" pitchFamily="49" charset="-122"/>
              <a:sym typeface="+mn-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7200" y="556952"/>
            <a:ext cx="8229600" cy="860685"/>
          </a:xfrm>
        </p:spPr>
        <p:txBody>
          <a:bodyPr/>
          <a:lstStyle/>
          <a:p>
            <a:pPr algn="l"/>
            <a:r>
              <a:rPr kumimoji="1" lang="zh-CN" altLang="en-US" sz="4800" b="1" dirty="0">
                <a:latin typeface="黑体" panose="02010609060101010101" pitchFamily="49" charset="-122"/>
              </a:rPr>
              <a:t>指令集设计</a:t>
            </a:r>
            <a:endParaRPr kumimoji="1" lang="zh-CN" altLang="en-US" sz="4800" b="1" dirty="0">
              <a:latin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780844" y="1401438"/>
            <a:ext cx="69059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2281808" y="1690285"/>
            <a:ext cx="4580384" cy="34778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主要指令</a:t>
            </a:r>
            <a:endParaRPr lang="en-US" altLang="zh-CN" sz="2000" b="1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  <a:p>
            <a:r>
              <a:rPr lang="en-US" altLang="zh-CN" sz="20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LoadMatrix</a:t>
            </a:r>
            <a:r>
              <a:rPr lang="en-US" altLang="zh-CN" sz="20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	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   </a:t>
            </a:r>
            <a:r>
              <a:rPr lang="en-US" altLang="zh-CN" sz="20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- 载入矩阵至缓冲区</a:t>
            </a:r>
            <a:endParaRPr lang="en-US" altLang="zh-CN" sz="2000" b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  <a:p>
            <a:r>
              <a:rPr lang="en-US" altLang="zh-CN" sz="20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WriteMatrix</a:t>
            </a:r>
            <a:r>
              <a:rPr lang="en-US" altLang="zh-CN" sz="20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	   - 从缓冲区读取矩阵</a:t>
            </a:r>
            <a:endParaRPr lang="en-US" altLang="zh-CN" sz="2000" b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  <a:p>
            <a:r>
              <a:rPr lang="en-US" altLang="zh-CN" sz="20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MatrixMutiply</a:t>
            </a:r>
            <a:r>
              <a:rPr lang="en-US" altLang="zh-CN" sz="20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 	   - 矩阵乘积</a:t>
            </a:r>
            <a:endParaRPr lang="en-US" altLang="zh-CN" sz="2000" b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  <a:p>
            <a:r>
              <a:rPr lang="en-US" altLang="zh-CN" sz="20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MatrixConvolve</a:t>
            </a:r>
            <a:r>
              <a:rPr lang="en-US" altLang="zh-CN" sz="20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 	   - 矩阵卷积</a:t>
            </a:r>
            <a:endParaRPr lang="en-US" altLang="zh-CN" sz="2000" b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  <a:p>
            <a:r>
              <a:rPr lang="en-US" altLang="zh-CN" sz="20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Activation 	   - 激活</a:t>
            </a:r>
            <a:endParaRPr lang="en-US" altLang="zh-CN" sz="2000" b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  <a:p>
            <a:r>
              <a:rPr lang="en-US" altLang="zh-CN" sz="20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Pooling 	   - 池化</a:t>
            </a:r>
            <a:endParaRPr lang="en-US" altLang="zh-CN" sz="2000" b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  <a:p>
            <a:r>
              <a:rPr lang="en-US" altLang="zh-CN" sz="20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MatrixAdd</a:t>
            </a:r>
            <a:r>
              <a:rPr lang="en-US" altLang="zh-CN" sz="20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 	   - 相加</a:t>
            </a:r>
            <a:endParaRPr lang="en-US" altLang="zh-CN" sz="2000" b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  <a:p>
            <a:r>
              <a:rPr lang="en-US" altLang="zh-CN" sz="20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MatrixMinus</a:t>
            </a:r>
            <a:r>
              <a:rPr lang="en-US" altLang="zh-CN" sz="20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 	   - 相减</a:t>
            </a:r>
            <a:endParaRPr lang="en-US" altLang="zh-CN" sz="2000" b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  <a:p>
            <a:r>
              <a:rPr lang="en-US" altLang="zh-CN" sz="20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MatrixDotMutiply</a:t>
            </a:r>
            <a:r>
              <a:rPr lang="en-US" altLang="zh-CN" sz="20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  - 同位置元素相乘</a:t>
            </a:r>
            <a:endParaRPr lang="en-US" altLang="zh-CN" sz="2000" b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  <a:p>
            <a:r>
              <a:rPr lang="en-US" altLang="zh-CN" sz="20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Hlt</a:t>
            </a:r>
            <a:r>
              <a:rPr lang="en-US" altLang="zh-CN" sz="2000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 		   - </a:t>
            </a:r>
            <a:r>
              <a:rPr lang="en-US" altLang="zh-CN" sz="2000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结束运算</a:t>
            </a:r>
            <a:endParaRPr lang="en-US" altLang="zh-CN" sz="2000" b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5"/>
          <a:stretch>
            <a:fillRect/>
          </a:stretch>
        </p:blipFill>
        <p:spPr>
          <a:xfrm>
            <a:off x="929626" y="2263458"/>
            <a:ext cx="7284748" cy="23310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7200" y="556952"/>
            <a:ext cx="8229600" cy="860685"/>
          </a:xfrm>
        </p:spPr>
        <p:txBody>
          <a:bodyPr/>
          <a:lstStyle/>
          <a:p>
            <a:pPr algn="l"/>
            <a:r>
              <a:rPr kumimoji="1" lang="en-US" altLang="zh-CN" sz="4800" b="1" dirty="0">
                <a:latin typeface="黑体" panose="02010609060101010101" pitchFamily="49" charset="-122"/>
              </a:rPr>
              <a:t>NPU</a:t>
            </a:r>
            <a:r>
              <a:rPr kumimoji="1" lang="zh-CN" altLang="en-US" sz="4800" b="1" dirty="0">
                <a:latin typeface="黑体" panose="02010609060101010101" pitchFamily="49" charset="-122"/>
              </a:rPr>
              <a:t>架构设计</a:t>
            </a:r>
            <a:endParaRPr kumimoji="1" lang="zh-CN" altLang="en-US" sz="4800" b="1" dirty="0">
              <a:latin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780844" y="1401438"/>
            <a:ext cx="69059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圆角矩形 1"/>
          <p:cNvSpPr/>
          <p:nvPr/>
        </p:nvSpPr>
        <p:spPr>
          <a:xfrm>
            <a:off x="6690805" y="2518311"/>
            <a:ext cx="1955698" cy="522347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指令读取</a:t>
            </a:r>
            <a:r>
              <a:rPr lang="en-US" altLang="zh-CN" sz="2000" b="1" dirty="0"/>
              <a:t>/</a:t>
            </a:r>
            <a:r>
              <a:rPr lang="zh-CN" altLang="en-US" sz="2000" b="1" dirty="0"/>
              <a:t>译码</a:t>
            </a:r>
            <a:endParaRPr lang="zh-CN" altLang="en-US" sz="2000" b="1" dirty="0"/>
          </a:p>
        </p:txBody>
      </p:sp>
      <p:sp>
        <p:nvSpPr>
          <p:cNvPr id="5" name="圆角矩形 2"/>
          <p:cNvSpPr/>
          <p:nvPr/>
        </p:nvSpPr>
        <p:spPr>
          <a:xfrm>
            <a:off x="4572000" y="2454300"/>
            <a:ext cx="1836493" cy="522854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数据读取接口</a:t>
            </a:r>
            <a:endParaRPr lang="zh-CN" altLang="en-US" sz="2000" b="1" dirty="0"/>
          </a:p>
        </p:txBody>
      </p:sp>
      <p:sp>
        <p:nvSpPr>
          <p:cNvPr id="8" name="圆角矩形 5"/>
          <p:cNvSpPr/>
          <p:nvPr/>
        </p:nvSpPr>
        <p:spPr>
          <a:xfrm>
            <a:off x="4669901" y="1492268"/>
            <a:ext cx="3761325" cy="561903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RAM</a:t>
            </a:r>
            <a:endParaRPr lang="zh-CN" altLang="en-US" sz="2000" b="1" dirty="0"/>
          </a:p>
        </p:txBody>
      </p:sp>
      <p:sp>
        <p:nvSpPr>
          <p:cNvPr id="9" name="圆角矩形 7"/>
          <p:cNvSpPr/>
          <p:nvPr/>
        </p:nvSpPr>
        <p:spPr>
          <a:xfrm>
            <a:off x="4948238" y="3401218"/>
            <a:ext cx="3241935" cy="815977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数据流控制</a:t>
            </a:r>
            <a:endParaRPr lang="zh-CN" altLang="en-US" sz="2000" b="1" dirty="0"/>
          </a:p>
        </p:txBody>
      </p:sp>
      <p:sp>
        <p:nvSpPr>
          <p:cNvPr id="10" name="圆角矩形 8"/>
          <p:cNvSpPr/>
          <p:nvPr/>
        </p:nvSpPr>
        <p:spPr>
          <a:xfrm>
            <a:off x="6569206" y="4793518"/>
            <a:ext cx="2203153" cy="1939277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各计算单元</a:t>
            </a:r>
            <a:endParaRPr lang="zh-CN" altLang="en-US" sz="2000" b="1" dirty="0"/>
          </a:p>
          <a:p>
            <a:pPr algn="ctr"/>
            <a:r>
              <a:rPr lang="zh-CN" altLang="en-US" sz="2000" b="1" dirty="0"/>
              <a:t>（乘</a:t>
            </a:r>
            <a:r>
              <a:rPr lang="en-US" altLang="zh-CN" sz="2000" b="1" dirty="0"/>
              <a:t>/</a:t>
            </a:r>
            <a:r>
              <a:rPr lang="zh-CN" altLang="en-US" sz="2000" b="1" dirty="0"/>
              <a:t>卷积单元、</a:t>
            </a:r>
            <a:endParaRPr lang="zh-CN" altLang="en-US" sz="2000" b="1" dirty="0"/>
          </a:p>
          <a:p>
            <a:pPr algn="ctr"/>
            <a:r>
              <a:rPr lang="zh-CN" altLang="en-US" sz="2000" b="1" dirty="0"/>
              <a:t>激活</a:t>
            </a:r>
            <a:r>
              <a:rPr lang="en-US" altLang="zh-CN" sz="2000" b="1" dirty="0"/>
              <a:t>/</a:t>
            </a:r>
            <a:r>
              <a:rPr lang="zh-CN" altLang="en-US" sz="2000" b="1" dirty="0"/>
              <a:t>池化单元、</a:t>
            </a:r>
            <a:endParaRPr lang="zh-CN" altLang="en-US" sz="2000" b="1" dirty="0"/>
          </a:p>
          <a:p>
            <a:pPr algn="ctr"/>
            <a:r>
              <a:rPr lang="zh-CN" altLang="en-US" sz="2000" b="1" dirty="0"/>
              <a:t>数据累积单元）</a:t>
            </a:r>
            <a:endParaRPr lang="zh-CN" altLang="en-US" sz="2000" b="1" dirty="0"/>
          </a:p>
        </p:txBody>
      </p:sp>
      <p:sp>
        <p:nvSpPr>
          <p:cNvPr id="11" name="圆角矩形 9"/>
          <p:cNvSpPr/>
          <p:nvPr/>
        </p:nvSpPr>
        <p:spPr>
          <a:xfrm>
            <a:off x="4674095" y="4793518"/>
            <a:ext cx="1669926" cy="1939277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神经元、权重数据缓冲区</a:t>
            </a:r>
            <a:endParaRPr lang="zh-CN" altLang="en-US" sz="2000" b="1" dirty="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5775752" y="2054171"/>
            <a:ext cx="0" cy="400129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headEnd type="arrow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上下箭头 13"/>
          <p:cNvSpPr/>
          <p:nvPr/>
        </p:nvSpPr>
        <p:spPr>
          <a:xfrm>
            <a:off x="5630780" y="4230888"/>
            <a:ext cx="196898" cy="562630"/>
          </a:xfrm>
          <a:prstGeom prst="upDownArrow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上下箭头 14"/>
          <p:cNvSpPr/>
          <p:nvPr/>
        </p:nvSpPr>
        <p:spPr>
          <a:xfrm>
            <a:off x="7473883" y="4230381"/>
            <a:ext cx="196898" cy="563137"/>
          </a:xfrm>
          <a:prstGeom prst="upDownArrow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7460047" y="3039632"/>
            <a:ext cx="13836" cy="361079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>
            <a:off x="7572332" y="2077457"/>
            <a:ext cx="1" cy="468155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5832161" y="2963462"/>
            <a:ext cx="0" cy="465538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headEnd type="arrow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57199" y="1892790"/>
            <a:ext cx="32419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神经网络计算内容可实现高度并行化，特别设计的</a:t>
            </a:r>
            <a:r>
              <a:rPr lang="en-US" altLang="zh-CN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PE</a:t>
            </a:r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阵列可实现较快速的并行流水化计算，对于一般随机稀疏矩阵，可以比较充分地利用计算资源。</a:t>
            </a:r>
            <a:endParaRPr lang="zh-CN" altLang="en-US" kern="0" dirty="0">
              <a:solidFill>
                <a:schemeClr val="tx1">
                  <a:lumMod val="95000"/>
                  <a:lumOff val="5000"/>
                </a:schemeClr>
              </a:solidFill>
              <a:ea typeface="宋体" panose="02010600030101010101" pitchFamily="2" charset="-122"/>
              <a:cs typeface="+mn-ea"/>
              <a:sym typeface="+mn-lt"/>
            </a:endParaRPr>
          </a:p>
          <a:p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圆角矩形 5"/>
          <p:cNvSpPr/>
          <p:nvPr/>
        </p:nvSpPr>
        <p:spPr>
          <a:xfrm>
            <a:off x="794720" y="4230381"/>
            <a:ext cx="2566889" cy="1124144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对</a:t>
            </a:r>
            <a:r>
              <a:rPr lang="en-US" altLang="zh-CN" sz="2000" b="1" dirty="0" err="1"/>
              <a:t>LeNet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PSM-NPU</a:t>
            </a:r>
            <a:r>
              <a:rPr lang="zh-CN" altLang="en-US" sz="2000" b="1" dirty="0"/>
              <a:t>的处理速度可以达到</a:t>
            </a:r>
            <a:r>
              <a:rPr lang="en-US" altLang="zh-CN" sz="2000" b="1" dirty="0"/>
              <a:t>2500</a:t>
            </a:r>
            <a:r>
              <a:rPr lang="zh-CN" altLang="en-US" sz="2000" b="1" dirty="0"/>
              <a:t>帧每秒</a:t>
            </a:r>
            <a:endParaRPr lang="zh-CN" alt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" y="2294512"/>
            <a:ext cx="4815191" cy="1889597"/>
          </a:xfrm>
          <a:prstGeom prst="rect">
            <a:avLst/>
          </a:prstGeom>
          <a:solidFill>
            <a:schemeClr val="tx1">
              <a:lumMod val="75000"/>
              <a:lumOff val="2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2085" y="2350750"/>
            <a:ext cx="4651705" cy="1907273"/>
            <a:chOff x="2991689" y="2259013"/>
            <a:chExt cx="6202273" cy="2543031"/>
          </a:xfrm>
        </p:grpSpPr>
        <p:sp>
          <p:nvSpPr>
            <p:cNvPr id="3" name="任意多边形 10"/>
            <p:cNvSpPr>
              <a:spLocks noChangeArrowheads="1"/>
            </p:cNvSpPr>
            <p:nvPr/>
          </p:nvSpPr>
          <p:spPr bwMode="auto">
            <a:xfrm rot="5400000">
              <a:off x="7800930" y="3205957"/>
              <a:ext cx="2339975" cy="446088"/>
            </a:xfrm>
            <a:custGeom>
              <a:avLst/>
              <a:gdLst>
                <a:gd name="T0" fmla="*/ 0 w 2409826"/>
                <a:gd name="T1" fmla="*/ 446088 h 396002"/>
                <a:gd name="T2" fmla="*/ 0 w 2409826"/>
                <a:gd name="T3" fmla="*/ 1 h 396002"/>
                <a:gd name="T4" fmla="*/ 1 w 2409826"/>
                <a:gd name="T5" fmla="*/ 1 h 396002"/>
                <a:gd name="T6" fmla="*/ 1 w 2409826"/>
                <a:gd name="T7" fmla="*/ 0 h 396002"/>
                <a:gd name="T8" fmla="*/ 2339975 w 2409826"/>
                <a:gd name="T9" fmla="*/ 0 h 396002"/>
                <a:gd name="T10" fmla="*/ 2339975 w 2409826"/>
                <a:gd name="T11" fmla="*/ 1 h 396002"/>
                <a:gd name="T12" fmla="*/ 2339975 w 2409826"/>
                <a:gd name="T13" fmla="*/ 1 h 396002"/>
                <a:gd name="T14" fmla="*/ 2339975 w 2409826"/>
                <a:gd name="T15" fmla="*/ 446088 h 396002"/>
                <a:gd name="T16" fmla="*/ 2219739 w 2409826"/>
                <a:gd name="T17" fmla="*/ 446088 h 396002"/>
                <a:gd name="T18" fmla="*/ 2219739 w 2409826"/>
                <a:gd name="T19" fmla="*/ 139487 h 396002"/>
                <a:gd name="T20" fmla="*/ 120236 w 2409826"/>
                <a:gd name="T21" fmla="*/ 139487 h 396002"/>
                <a:gd name="T22" fmla="*/ 120236 w 2409826"/>
                <a:gd name="T23" fmla="*/ 446088 h 3960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409826"/>
                <a:gd name="T37" fmla="*/ 0 h 396002"/>
                <a:gd name="T38" fmla="*/ 2409826 w 2409826"/>
                <a:gd name="T39" fmla="*/ 396002 h 39600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409826" h="396002">
                  <a:moveTo>
                    <a:pt x="0" y="396002"/>
                  </a:move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409826" y="0"/>
                  </a:lnTo>
                  <a:lnTo>
                    <a:pt x="2409826" y="1"/>
                  </a:lnTo>
                  <a:lnTo>
                    <a:pt x="2409826" y="396002"/>
                  </a:lnTo>
                  <a:lnTo>
                    <a:pt x="2286001" y="396002"/>
                  </a:lnTo>
                  <a:lnTo>
                    <a:pt x="2286001" y="123826"/>
                  </a:lnTo>
                  <a:lnTo>
                    <a:pt x="123825" y="123826"/>
                  </a:lnTo>
                  <a:lnTo>
                    <a:pt x="123825" y="396002"/>
                  </a:lnTo>
                  <a:lnTo>
                    <a:pt x="0" y="396002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txBody>
            <a:bodyPr anchor="ctr"/>
            <a:lstStyle/>
            <a:p>
              <a:endParaRPr lang="zh-CN" altLang="en-US" sz="135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任意多边形 11"/>
            <p:cNvSpPr>
              <a:spLocks noChangeArrowheads="1"/>
            </p:cNvSpPr>
            <p:nvPr/>
          </p:nvSpPr>
          <p:spPr bwMode="auto">
            <a:xfrm rot="16200000" flipH="1">
              <a:off x="2044745" y="3205957"/>
              <a:ext cx="2339975" cy="446088"/>
            </a:xfrm>
            <a:custGeom>
              <a:avLst/>
              <a:gdLst>
                <a:gd name="T0" fmla="*/ 0 w 2409826"/>
                <a:gd name="T1" fmla="*/ 446088 h 396002"/>
                <a:gd name="T2" fmla="*/ 0 w 2409826"/>
                <a:gd name="T3" fmla="*/ 1 h 396002"/>
                <a:gd name="T4" fmla="*/ 1 w 2409826"/>
                <a:gd name="T5" fmla="*/ 1 h 396002"/>
                <a:gd name="T6" fmla="*/ 1 w 2409826"/>
                <a:gd name="T7" fmla="*/ 0 h 396002"/>
                <a:gd name="T8" fmla="*/ 2339975 w 2409826"/>
                <a:gd name="T9" fmla="*/ 0 h 396002"/>
                <a:gd name="T10" fmla="*/ 2339975 w 2409826"/>
                <a:gd name="T11" fmla="*/ 1 h 396002"/>
                <a:gd name="T12" fmla="*/ 2339975 w 2409826"/>
                <a:gd name="T13" fmla="*/ 1 h 396002"/>
                <a:gd name="T14" fmla="*/ 2339975 w 2409826"/>
                <a:gd name="T15" fmla="*/ 446088 h 396002"/>
                <a:gd name="T16" fmla="*/ 2219739 w 2409826"/>
                <a:gd name="T17" fmla="*/ 446088 h 396002"/>
                <a:gd name="T18" fmla="*/ 2219739 w 2409826"/>
                <a:gd name="T19" fmla="*/ 139487 h 396002"/>
                <a:gd name="T20" fmla="*/ 120236 w 2409826"/>
                <a:gd name="T21" fmla="*/ 139487 h 396002"/>
                <a:gd name="T22" fmla="*/ 120236 w 2409826"/>
                <a:gd name="T23" fmla="*/ 446088 h 3960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409826"/>
                <a:gd name="T37" fmla="*/ 0 h 396002"/>
                <a:gd name="T38" fmla="*/ 2409826 w 2409826"/>
                <a:gd name="T39" fmla="*/ 396002 h 39600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409826" h="396002">
                  <a:moveTo>
                    <a:pt x="0" y="396002"/>
                  </a:move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409826" y="0"/>
                  </a:lnTo>
                  <a:lnTo>
                    <a:pt x="2409826" y="1"/>
                  </a:lnTo>
                  <a:lnTo>
                    <a:pt x="2409826" y="396002"/>
                  </a:lnTo>
                  <a:lnTo>
                    <a:pt x="2286001" y="396002"/>
                  </a:lnTo>
                  <a:lnTo>
                    <a:pt x="2286001" y="123826"/>
                  </a:lnTo>
                  <a:lnTo>
                    <a:pt x="123825" y="123826"/>
                  </a:lnTo>
                  <a:lnTo>
                    <a:pt x="123825" y="396002"/>
                  </a:lnTo>
                  <a:lnTo>
                    <a:pt x="0" y="396002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txBody>
            <a:bodyPr anchor="ctr"/>
            <a:lstStyle/>
            <a:p>
              <a:endParaRPr lang="zh-CN" altLang="en-US" sz="135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3812380" y="2259037"/>
              <a:ext cx="4935493" cy="2543007"/>
              <a:chOff x="3811586" y="1324610"/>
              <a:chExt cx="4935493" cy="2543007"/>
            </a:xfrm>
          </p:grpSpPr>
          <p:sp>
            <p:nvSpPr>
              <p:cNvPr id="6" name="文本框 6"/>
              <p:cNvSpPr>
                <a:spLocks noChangeArrowheads="1"/>
              </p:cNvSpPr>
              <p:nvPr/>
            </p:nvSpPr>
            <p:spPr bwMode="auto">
              <a:xfrm>
                <a:off x="3936314" y="1324610"/>
                <a:ext cx="4311438" cy="16004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7200" dirty="0">
                    <a:solidFill>
                      <a:schemeClr val="bg1"/>
                    </a:solidFill>
                    <a:latin typeface="+mn-lt"/>
                    <a:ea typeface="+mn-ea"/>
                    <a:cs typeface="+mn-ea"/>
                    <a:sym typeface="+mn-lt"/>
                  </a:rPr>
                  <a:t>THANKS</a:t>
                </a:r>
                <a:endParaRPr lang="en-US" altLang="zh-CN" sz="72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7" name="文本框 9"/>
              <p:cNvSpPr>
                <a:spLocks noChangeArrowheads="1"/>
              </p:cNvSpPr>
              <p:nvPr/>
            </p:nvSpPr>
            <p:spPr bwMode="auto">
              <a:xfrm>
                <a:off x="3990458" y="2581513"/>
                <a:ext cx="4756621" cy="553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lvl="0" algn="ctr" eaLnBrk="1" hangingPunct="1"/>
                <a:r>
                  <a:rPr lang="en-US" altLang="zh-CN" sz="2100" dirty="0">
                    <a:solidFill>
                      <a:schemeClr val="bg1"/>
                    </a:solidFill>
                    <a:latin typeface="+mn-lt"/>
                    <a:ea typeface="+mn-ea"/>
                    <a:cs typeface="+mn-ea"/>
                    <a:sym typeface="+mn-lt"/>
                  </a:rPr>
                  <a:t>“</a:t>
                </a:r>
                <a:r>
                  <a:rPr lang="zh-CN" altLang="en-US" sz="2100" dirty="0">
                    <a:solidFill>
                      <a:schemeClr val="bg1"/>
                    </a:solidFill>
                    <a:latin typeface="+mn-lt"/>
                    <a:cs typeface="+mn-ea"/>
                    <a:sym typeface="+mn-lt"/>
                  </a:rPr>
                  <a:t>龙芯杯</a:t>
                </a:r>
                <a:r>
                  <a:rPr lang="en-US" altLang="zh-CN" sz="2100" dirty="0">
                    <a:solidFill>
                      <a:schemeClr val="bg1"/>
                    </a:solidFill>
                    <a:latin typeface="+mn-lt"/>
                    <a:cs typeface="+mn-ea"/>
                    <a:sym typeface="+mn-lt"/>
                  </a:rPr>
                  <a:t>”</a:t>
                </a:r>
                <a:r>
                  <a:rPr lang="zh-CN" altLang="en-US" sz="2100" dirty="0">
                    <a:solidFill>
                      <a:schemeClr val="bg1"/>
                    </a:solidFill>
                    <a:latin typeface="+mn-lt"/>
                    <a:cs typeface="+mn-ea"/>
                    <a:sym typeface="+mn-lt"/>
                  </a:rPr>
                  <a:t>决赛</a:t>
                </a:r>
                <a:r>
                  <a:rPr lang="zh-CN" altLang="en-US" sz="2100" dirty="0">
                    <a:solidFill>
                      <a:schemeClr val="bg1"/>
                    </a:solidFill>
                    <a:latin typeface="+mn-lt"/>
                    <a:ea typeface="+mn-ea"/>
                    <a:cs typeface="+mn-ea"/>
                    <a:sym typeface="+mn-lt"/>
                  </a:rPr>
                  <a:t>展示</a:t>
                </a:r>
                <a:endParaRPr lang="zh-CN" altLang="en-US" sz="21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" name="文本框 9"/>
              <p:cNvSpPr>
                <a:spLocks noChangeArrowheads="1"/>
              </p:cNvSpPr>
              <p:nvPr/>
            </p:nvSpPr>
            <p:spPr bwMode="auto">
              <a:xfrm>
                <a:off x="3811586" y="3252064"/>
                <a:ext cx="4762970" cy="6155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lvl="0" eaLnBrk="1" hangingPunct="1"/>
                <a:r>
                  <a:rPr lang="zh-CN" altLang="en-US" sz="1200" dirty="0">
                    <a:solidFill>
                      <a:schemeClr val="bg1"/>
                    </a:solidFill>
                    <a:latin typeface="+mn-lt"/>
                    <a:cs typeface="+mn-ea"/>
                    <a:sym typeface="+mn-lt"/>
                  </a:rPr>
                  <a:t>北京航空航天大学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+mn-lt"/>
                    <a:ea typeface="+mn-ea"/>
                    <a:cs typeface="+mn-ea"/>
                    <a:sym typeface="+mn-lt"/>
                  </a:rPr>
                  <a:t>	</a:t>
                </a:r>
                <a:endParaRPr lang="en-US" altLang="zh-CN" sz="120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  <a:p>
                <a:pPr lvl="0" eaLnBrk="1" hangingPunct="1"/>
                <a:r>
                  <a:rPr lang="zh-CN" altLang="en-US" sz="1200" dirty="0">
                    <a:solidFill>
                      <a:schemeClr val="bg1"/>
                    </a:solidFill>
                    <a:latin typeface="+mn-lt"/>
                    <a:cs typeface="+mn-ea"/>
                    <a:sym typeface="+mn-lt"/>
                  </a:rPr>
                  <a:t>段逸骁 王潜 胡俊崧 王科翔</a:t>
                </a:r>
                <a:endParaRPr lang="zh-CN" altLang="en-US" sz="1200" dirty="0">
                  <a:solidFill>
                    <a:schemeClr val="bg1"/>
                  </a:solidFill>
                  <a:latin typeface="+mn-lt"/>
                  <a:cs typeface="+mn-ea"/>
                  <a:sym typeface="+mn-lt"/>
                </a:endParaRPr>
              </a:p>
            </p:txBody>
          </p:sp>
          <p:cxnSp>
            <p:nvCxnSpPr>
              <p:cNvPr id="9" name="直接连接符 8"/>
              <p:cNvCxnSpPr/>
              <p:nvPr/>
            </p:nvCxnSpPr>
            <p:spPr>
              <a:xfrm>
                <a:off x="3811587" y="3180051"/>
                <a:ext cx="4560889" cy="0"/>
              </a:xfrm>
              <a:prstGeom prst="line">
                <a:avLst/>
              </a:prstGeom>
              <a:solidFill>
                <a:schemeClr val="bg1"/>
              </a:solidFill>
              <a:ln w="28575">
                <a:solidFill>
                  <a:schemeClr val="bg1"/>
                </a:solidFill>
              </a:ln>
            </p:spPr>
          </p:cxn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 dirty="0"/>
              <a:t>概览</a:t>
            </a:r>
            <a:endParaRPr lang="zh-CN" altLang="en-US" sz="4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827102"/>
          </a:xfrm>
        </p:spPr>
        <p:txBody>
          <a:bodyPr/>
          <a:lstStyle/>
          <a:p>
            <a:r>
              <a:rPr kumimoji="1" lang="en-US" altLang="zh-CN" b="1" dirty="0">
                <a:latin typeface="黑体" panose="02010609060101010101" pitchFamily="49" charset="-122"/>
              </a:rPr>
              <a:t>SoC</a:t>
            </a:r>
            <a:r>
              <a:rPr kumimoji="1" lang="zh-CN" altLang="en-US" b="1" dirty="0">
                <a:latin typeface="黑体" panose="02010609060101010101" pitchFamily="49" charset="-122"/>
              </a:rPr>
              <a:t>整体设计</a:t>
            </a:r>
            <a:endParaRPr kumimoji="1" lang="en-US" altLang="zh-CN" b="1" dirty="0">
              <a:latin typeface="黑体" panose="02010609060101010101" pitchFamily="49" charset="-122"/>
            </a:endParaRPr>
          </a:p>
          <a:p>
            <a:pPr lvl="1"/>
            <a:r>
              <a:rPr kumimoji="1" lang="en-US" altLang="zh-CN" dirty="0">
                <a:latin typeface="黑体" panose="02010609060101010101" pitchFamily="49" charset="-122"/>
              </a:rPr>
              <a:t>SoC</a:t>
            </a:r>
            <a:r>
              <a:rPr kumimoji="1" lang="zh-CN" altLang="en-US" dirty="0">
                <a:latin typeface="黑体" panose="02010609060101010101" pitchFamily="49" charset="-122"/>
              </a:rPr>
              <a:t>架构设计</a:t>
            </a:r>
            <a:endParaRPr kumimoji="1" lang="en-US" altLang="zh-CN" dirty="0">
              <a:latin typeface="黑体" panose="02010609060101010101" pitchFamily="49" charset="-122"/>
            </a:endParaRPr>
          </a:p>
          <a:p>
            <a:pPr lvl="1"/>
            <a:r>
              <a:rPr kumimoji="1" lang="zh-CN" altLang="en-US" dirty="0">
                <a:latin typeface="黑体" panose="02010609060101010101" pitchFamily="49" charset="-122"/>
              </a:rPr>
              <a:t>处理器间的交互</a:t>
            </a:r>
            <a:endParaRPr kumimoji="1" lang="zh-CN" altLang="en-US" dirty="0">
              <a:solidFill>
                <a:srgbClr val="FF0000"/>
              </a:solidFill>
              <a:latin typeface="黑体" panose="02010609060101010101" pitchFamily="49" charset="-122"/>
            </a:endParaRPr>
          </a:p>
          <a:p>
            <a:r>
              <a:rPr lang="en-US" altLang="zh-CN" b="1" dirty="0">
                <a:latin typeface="黑体" panose="02010609060101010101" pitchFamily="49" charset="-122"/>
                <a:cs typeface="+mn-ea"/>
                <a:sym typeface="+mn-lt"/>
              </a:rPr>
              <a:t>MIPS CPU</a:t>
            </a:r>
            <a:r>
              <a:rPr lang="zh-CN" altLang="en-US" b="1" dirty="0">
                <a:latin typeface="黑体" panose="02010609060101010101" pitchFamily="49" charset="-122"/>
                <a:cs typeface="+mn-ea"/>
                <a:sym typeface="+mn-lt"/>
              </a:rPr>
              <a:t>设计</a:t>
            </a:r>
            <a:endParaRPr lang="en-US" altLang="zh-CN" b="1" dirty="0">
              <a:latin typeface="黑体" panose="02010609060101010101" pitchFamily="49" charset="-122"/>
              <a:cs typeface="+mn-ea"/>
              <a:sym typeface="+mn-lt"/>
            </a:endParaRPr>
          </a:p>
          <a:p>
            <a:pPr lvl="1"/>
            <a:r>
              <a:rPr lang="en-US" altLang="zh-CN" dirty="0">
                <a:latin typeface="黑体" panose="02010609060101010101" pitchFamily="49" charset="-122"/>
                <a:cs typeface="+mn-ea"/>
                <a:sym typeface="+mn-lt"/>
              </a:rPr>
              <a:t>CPU</a:t>
            </a:r>
            <a:r>
              <a:rPr lang="zh-CN" altLang="en-US" dirty="0">
                <a:latin typeface="黑体" panose="02010609060101010101" pitchFamily="49" charset="-122"/>
                <a:cs typeface="+mn-ea"/>
                <a:sym typeface="+mn-lt"/>
              </a:rPr>
              <a:t>架构设计</a:t>
            </a:r>
            <a:endParaRPr lang="en-US" altLang="zh-CN" dirty="0">
              <a:latin typeface="黑体" panose="02010609060101010101" pitchFamily="49" charset="-122"/>
              <a:cs typeface="+mn-ea"/>
              <a:sym typeface="+mn-lt"/>
            </a:endParaRPr>
          </a:p>
          <a:p>
            <a:pPr lvl="1"/>
            <a:r>
              <a:rPr lang="zh-CN" altLang="en-US" dirty="0">
                <a:latin typeface="黑体" panose="02010609060101010101" pitchFamily="49" charset="-122"/>
                <a:cs typeface="+mn-ea"/>
                <a:sym typeface="+mn-lt"/>
              </a:rPr>
              <a:t>转发</a:t>
            </a:r>
            <a:r>
              <a:rPr lang="en-US" altLang="zh-CN" dirty="0">
                <a:latin typeface="黑体" panose="02010609060101010101" pitchFamily="49" charset="-122"/>
                <a:cs typeface="+mn-ea"/>
                <a:sym typeface="+mn-lt"/>
              </a:rPr>
              <a:t>&amp;</a:t>
            </a:r>
            <a:r>
              <a:rPr lang="zh-CN" altLang="en-US" dirty="0">
                <a:latin typeface="黑体" panose="02010609060101010101" pitchFamily="49" charset="-122"/>
                <a:cs typeface="+mn-ea"/>
                <a:sym typeface="+mn-lt"/>
              </a:rPr>
              <a:t>暂停</a:t>
            </a:r>
            <a:endParaRPr lang="en-US" altLang="zh-CN" dirty="0">
              <a:latin typeface="黑体" panose="02010609060101010101" pitchFamily="49" charset="-122"/>
              <a:cs typeface="+mn-ea"/>
              <a:sym typeface="+mn-lt"/>
            </a:endParaRPr>
          </a:p>
          <a:p>
            <a:pPr lvl="1"/>
            <a:r>
              <a:rPr lang="en-US" altLang="zh-CN" dirty="0">
                <a:latin typeface="黑体" panose="02010609060101010101" pitchFamily="49" charset="-122"/>
                <a:cs typeface="+mn-ea"/>
                <a:sym typeface="+mn-lt"/>
              </a:rPr>
              <a:t>Cache</a:t>
            </a:r>
            <a:r>
              <a:rPr lang="zh-CN" altLang="en-US" dirty="0">
                <a:latin typeface="黑体" panose="02010609060101010101" pitchFamily="49" charset="-122"/>
                <a:cs typeface="+mn-ea"/>
                <a:sym typeface="+mn-lt"/>
              </a:rPr>
              <a:t>设计</a:t>
            </a:r>
            <a:endParaRPr lang="zh-CN" altLang="en-US" dirty="0">
              <a:latin typeface="黑体" panose="02010609060101010101" pitchFamily="49" charset="-122"/>
              <a:cs typeface="+mn-ea"/>
              <a:sym typeface="+mn-lt"/>
            </a:endParaRPr>
          </a:p>
          <a:p>
            <a:r>
              <a:rPr lang="en-US" altLang="zh-CN" b="1" dirty="0">
                <a:latin typeface="黑体" panose="02010609060101010101" pitchFamily="49" charset="-122"/>
                <a:cs typeface="+mn-ea"/>
                <a:sym typeface="+mn-lt"/>
              </a:rPr>
              <a:t>PSM-NPU——</a:t>
            </a:r>
            <a:r>
              <a:rPr lang="zh-CN" altLang="en-US" b="1" dirty="0">
                <a:latin typeface="黑体" panose="02010609060101010101" pitchFamily="49" charset="-122"/>
                <a:cs typeface="+mn-ea"/>
                <a:sym typeface="+mn-lt"/>
              </a:rPr>
              <a:t>基于稀疏矩阵的可编程机器学习处理器</a:t>
            </a:r>
            <a:endParaRPr lang="en-US" altLang="zh-CN" b="1" dirty="0">
              <a:latin typeface="黑体" panose="02010609060101010101" pitchFamily="49" charset="-122"/>
              <a:cs typeface="+mn-ea"/>
              <a:sym typeface="+mn-lt"/>
            </a:endParaRPr>
          </a:p>
          <a:p>
            <a:pPr lvl="1"/>
            <a:r>
              <a:rPr lang="zh-CN" altLang="en-US" dirty="0">
                <a:latin typeface="黑体" panose="02010609060101010101" pitchFamily="49" charset="-122"/>
                <a:cs typeface="+mn-ea"/>
                <a:sym typeface="+mn-lt"/>
              </a:rPr>
              <a:t>面向“稀疏”的解决方案</a:t>
            </a:r>
            <a:endParaRPr lang="en-US" altLang="zh-CN" dirty="0">
              <a:latin typeface="黑体" panose="02010609060101010101" pitchFamily="49" charset="-122"/>
              <a:cs typeface="+mn-ea"/>
              <a:sym typeface="+mn-lt"/>
            </a:endParaRPr>
          </a:p>
          <a:p>
            <a:pPr lvl="1"/>
            <a:r>
              <a:rPr lang="zh-CN" altLang="en-US" dirty="0">
                <a:latin typeface="黑体" panose="02010609060101010101" pitchFamily="49" charset="-122"/>
                <a:cs typeface="+mn-ea"/>
                <a:sym typeface="+mn-lt"/>
              </a:rPr>
              <a:t>功能与特性</a:t>
            </a:r>
            <a:endParaRPr lang="en-US" altLang="zh-CN" dirty="0">
              <a:latin typeface="黑体" panose="02010609060101010101" pitchFamily="49" charset="-122"/>
              <a:cs typeface="+mn-ea"/>
              <a:sym typeface="+mn-lt"/>
            </a:endParaRPr>
          </a:p>
          <a:p>
            <a:pPr lvl="1"/>
            <a:r>
              <a:rPr lang="zh-CN" altLang="en-US" dirty="0">
                <a:latin typeface="黑体" panose="02010609060101010101" pitchFamily="49" charset="-122"/>
                <a:cs typeface="+mn-ea"/>
                <a:sym typeface="+mn-lt"/>
              </a:rPr>
              <a:t>指令集设计</a:t>
            </a:r>
            <a:endParaRPr lang="en-US" altLang="zh-CN" dirty="0">
              <a:latin typeface="黑体" panose="02010609060101010101" pitchFamily="49" charset="-122"/>
              <a:cs typeface="+mn-ea"/>
              <a:sym typeface="+mn-lt"/>
            </a:endParaRPr>
          </a:p>
          <a:p>
            <a:pPr lvl="1"/>
            <a:r>
              <a:rPr lang="en-US" altLang="zh-CN" dirty="0">
                <a:latin typeface="黑体" panose="02010609060101010101" pitchFamily="49" charset="-122"/>
                <a:cs typeface="+mn-ea"/>
                <a:sym typeface="+mn-lt"/>
              </a:rPr>
              <a:t>NPU</a:t>
            </a:r>
            <a:r>
              <a:rPr lang="zh-CN" altLang="en-US" dirty="0">
                <a:latin typeface="黑体" panose="02010609060101010101" pitchFamily="49" charset="-122"/>
                <a:cs typeface="+mn-ea"/>
                <a:sym typeface="+mn-lt"/>
              </a:rPr>
              <a:t>架构设计</a:t>
            </a:r>
            <a:endParaRPr lang="en-US" altLang="zh-CN" dirty="0">
              <a:latin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" name="TextBox 78"/>
          <p:cNvSpPr txBox="1"/>
          <p:nvPr/>
        </p:nvSpPr>
        <p:spPr>
          <a:xfrm>
            <a:off x="5631135" y="3152607"/>
            <a:ext cx="20633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665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CONTENTS</a:t>
            </a:r>
            <a:endParaRPr lang="zh-CN" altLang="en-US" sz="2665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TextBox 79"/>
          <p:cNvSpPr txBox="1"/>
          <p:nvPr/>
        </p:nvSpPr>
        <p:spPr>
          <a:xfrm>
            <a:off x="5706477" y="2096491"/>
            <a:ext cx="1912703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8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zh-CN" altLang="en-US" sz="586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65875" y="926863"/>
            <a:ext cx="8674169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Part One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7200" y="0"/>
            <a:ext cx="1055462" cy="1829895"/>
          </a:xfrm>
          <a:prstGeom prst="rect">
            <a:avLst/>
          </a:prstGeom>
          <a:solidFill>
            <a:srgbClr val="0463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03931" y="953047"/>
            <a:ext cx="762000" cy="762000"/>
            <a:chOff x="2895600" y="953047"/>
            <a:chExt cx="762000" cy="762000"/>
          </a:xfrm>
        </p:grpSpPr>
        <p:sp>
          <p:nvSpPr>
            <p:cNvPr id="9" name="椭圆 8"/>
            <p:cNvSpPr/>
            <p:nvPr/>
          </p:nvSpPr>
          <p:spPr>
            <a:xfrm>
              <a:off x="2895600" y="953047"/>
              <a:ext cx="762000" cy="76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48813" y="98010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rgbClr val="1EBAEF"/>
                  </a:solidFill>
                  <a:cs typeface="+mn-ea"/>
                  <a:sym typeface="+mn-lt"/>
                </a:rPr>
                <a:t>1</a:t>
              </a:r>
              <a:endParaRPr lang="zh-CN" altLang="en-US" sz="4000" dirty="0">
                <a:solidFill>
                  <a:srgbClr val="1EBAE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2153478" y="2321004"/>
            <a:ext cx="483704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latin typeface="黑体" panose="02010609060101010101" pitchFamily="49" charset="-122"/>
                <a:ea typeface="黑体" panose="02010609060101010101" pitchFamily="49" charset="-122"/>
              </a:rPr>
              <a:t>SoC</a:t>
            </a:r>
            <a:r>
              <a:rPr lang="zh-CN" altLang="en-US" sz="6600" b="1" dirty="0">
                <a:latin typeface="黑体" panose="02010609060101010101" pitchFamily="49" charset="-122"/>
                <a:ea typeface="黑体" panose="02010609060101010101" pitchFamily="49" charset="-122"/>
              </a:rPr>
              <a:t>整体设计</a:t>
            </a:r>
            <a:endParaRPr lang="zh-CN" altLang="en-US" sz="6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3693756"/>
            <a:ext cx="5777949" cy="1113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lnSpc>
                <a:spcPct val="150000"/>
              </a:lnSpc>
              <a:buFont typeface="黑体" panose="02010609060101010101" pitchFamily="49" charset="-122"/>
              <a:buChar char="-"/>
            </a:pPr>
            <a:r>
              <a:rPr kumimoji="1" lang="en-US" altLang="zh-CN" sz="2400" dirty="0">
                <a:latin typeface="黑体" panose="02010609060101010101" pitchFamily="49" charset="-122"/>
              </a:rPr>
              <a:t>SoC</a:t>
            </a:r>
            <a:r>
              <a:rPr kumimoji="1" lang="zh-CN" altLang="en-US" sz="2400" dirty="0">
                <a:latin typeface="黑体" panose="02010609060101010101" pitchFamily="49" charset="-122"/>
              </a:rPr>
              <a:t>架构设计</a:t>
            </a:r>
            <a:endParaRPr kumimoji="1" lang="en-US" altLang="zh-CN" sz="2400" dirty="0">
              <a:latin typeface="黑体" panose="02010609060101010101" pitchFamily="49" charset="-122"/>
            </a:endParaRPr>
          </a:p>
          <a:p>
            <a:pPr marL="914400" lvl="1" indent="-457200">
              <a:lnSpc>
                <a:spcPct val="150000"/>
              </a:lnSpc>
              <a:buFont typeface="黑体" panose="02010609060101010101" pitchFamily="49" charset="-122"/>
              <a:buChar char="-"/>
            </a:pPr>
            <a:r>
              <a:rPr kumimoji="1" lang="zh-CN" altLang="en-US" sz="2400" dirty="0">
                <a:latin typeface="黑体" panose="02010609060101010101" pitchFamily="49" charset="-122"/>
              </a:rPr>
              <a:t>处理器间的交互</a:t>
            </a:r>
            <a:endParaRPr kumimoji="1" lang="zh-CN" altLang="en-US" sz="2400" dirty="0">
              <a:latin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56952"/>
            <a:ext cx="8229600" cy="860685"/>
          </a:xfrm>
        </p:spPr>
        <p:txBody>
          <a:bodyPr/>
          <a:lstStyle/>
          <a:p>
            <a:pPr algn="l"/>
            <a:r>
              <a:rPr kumimoji="1" lang="en-US" altLang="zh-CN" sz="4800" b="1" dirty="0">
                <a:latin typeface="黑体" panose="02010609060101010101" pitchFamily="49" charset="-122"/>
              </a:rPr>
              <a:t>SoC</a:t>
            </a:r>
            <a:r>
              <a:rPr kumimoji="1" lang="zh-CN" altLang="en-US" sz="4800" b="1" dirty="0">
                <a:latin typeface="黑体" panose="02010609060101010101" pitchFamily="49" charset="-122"/>
              </a:rPr>
              <a:t>架构设计</a:t>
            </a:r>
            <a:endParaRPr lang="zh-CN" altLang="en-US" sz="4800" b="1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rcRect l="6548" t="74449" r="10816" b="88"/>
          <a:stretch>
            <a:fillRect/>
          </a:stretch>
        </p:blipFill>
        <p:spPr>
          <a:xfrm>
            <a:off x="457200" y="2035681"/>
            <a:ext cx="8229600" cy="2786638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1780844" y="1417637"/>
            <a:ext cx="69059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636466"/>
            <a:ext cx="8229600" cy="860685"/>
          </a:xfrm>
        </p:spPr>
        <p:txBody>
          <a:bodyPr/>
          <a:lstStyle/>
          <a:p>
            <a:pPr algn="l"/>
            <a:r>
              <a:rPr kumimoji="1" lang="zh-CN" altLang="en-US" sz="4800" b="1" dirty="0">
                <a:latin typeface="黑体" panose="02010609060101010101" pitchFamily="49" charset="-122"/>
              </a:rPr>
              <a:t>处理器间的交互</a:t>
            </a:r>
            <a:endParaRPr lang="zh-CN" altLang="en-US" sz="4800" b="1" dirty="0"/>
          </a:p>
        </p:txBody>
      </p:sp>
      <p:cxnSp>
        <p:nvCxnSpPr>
          <p:cNvPr id="18" name="直接连接符 17"/>
          <p:cNvCxnSpPr/>
          <p:nvPr/>
        </p:nvCxnSpPr>
        <p:spPr>
          <a:xfrm>
            <a:off x="1780844" y="1497151"/>
            <a:ext cx="69059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rcRect l="17705" t="19645" r="31111" b="19674"/>
          <a:stretch>
            <a:fillRect/>
          </a:stretch>
        </p:blipFill>
        <p:spPr>
          <a:xfrm>
            <a:off x="7651115" y="4491534"/>
            <a:ext cx="869315" cy="8693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45209"/>
            <a:ext cx="7193915" cy="3215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636466"/>
            <a:ext cx="8229600" cy="860685"/>
          </a:xfrm>
        </p:spPr>
        <p:txBody>
          <a:bodyPr/>
          <a:lstStyle/>
          <a:p>
            <a:pPr algn="l"/>
            <a:r>
              <a:rPr kumimoji="1" lang="zh-CN" altLang="en-US" sz="4800" b="1" dirty="0">
                <a:latin typeface="黑体" panose="02010609060101010101" pitchFamily="49" charset="-122"/>
              </a:rPr>
              <a:t>处理器间的交互</a:t>
            </a:r>
            <a:endParaRPr lang="zh-CN" altLang="en-US" sz="4800" b="1" dirty="0"/>
          </a:p>
        </p:txBody>
      </p:sp>
      <p:cxnSp>
        <p:nvCxnSpPr>
          <p:cNvPr id="18" name="直接连接符 17"/>
          <p:cNvCxnSpPr/>
          <p:nvPr/>
        </p:nvCxnSpPr>
        <p:spPr>
          <a:xfrm>
            <a:off x="1780844" y="1497151"/>
            <a:ext cx="69059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2145209"/>
            <a:ext cx="7193915" cy="3215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636466"/>
            <a:ext cx="8229600" cy="860685"/>
          </a:xfrm>
        </p:spPr>
        <p:txBody>
          <a:bodyPr/>
          <a:lstStyle/>
          <a:p>
            <a:pPr algn="l"/>
            <a:r>
              <a:rPr kumimoji="1" lang="zh-CN" altLang="en-US" sz="4800" b="1" dirty="0">
                <a:latin typeface="黑体" panose="02010609060101010101" pitchFamily="49" charset="-122"/>
              </a:rPr>
              <a:t>处理器间的交互</a:t>
            </a:r>
            <a:endParaRPr lang="zh-CN" altLang="en-US" sz="4800" b="1" dirty="0"/>
          </a:p>
        </p:txBody>
      </p:sp>
      <p:cxnSp>
        <p:nvCxnSpPr>
          <p:cNvPr id="18" name="直接连接符 17"/>
          <p:cNvCxnSpPr/>
          <p:nvPr/>
        </p:nvCxnSpPr>
        <p:spPr>
          <a:xfrm>
            <a:off x="1780844" y="1497151"/>
            <a:ext cx="69059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l="74153" t="51469" r="14501" b="39627"/>
          <a:stretch>
            <a:fillRect/>
          </a:stretch>
        </p:blipFill>
        <p:spPr>
          <a:xfrm rot="16200000">
            <a:off x="7670165" y="3324404"/>
            <a:ext cx="818515" cy="8572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45209"/>
            <a:ext cx="7193915" cy="3215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65875" y="926863"/>
            <a:ext cx="8674169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Part Two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7200" y="0"/>
            <a:ext cx="1055462" cy="1829895"/>
          </a:xfrm>
          <a:prstGeom prst="rect">
            <a:avLst/>
          </a:prstGeom>
          <a:solidFill>
            <a:srgbClr val="0463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03931" y="953047"/>
            <a:ext cx="762000" cy="762000"/>
            <a:chOff x="2895600" y="953047"/>
            <a:chExt cx="762000" cy="762000"/>
          </a:xfrm>
        </p:grpSpPr>
        <p:sp>
          <p:nvSpPr>
            <p:cNvPr id="9" name="椭圆 8"/>
            <p:cNvSpPr/>
            <p:nvPr/>
          </p:nvSpPr>
          <p:spPr>
            <a:xfrm>
              <a:off x="2895600" y="953047"/>
              <a:ext cx="762000" cy="76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48813" y="98010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rgbClr val="1EBAEF"/>
                  </a:solidFill>
                  <a:cs typeface="+mn-ea"/>
                  <a:sym typeface="+mn-lt"/>
                </a:rPr>
                <a:t>2</a:t>
              </a:r>
              <a:endParaRPr lang="zh-CN" altLang="en-US" sz="4000" dirty="0">
                <a:solidFill>
                  <a:srgbClr val="1EBAE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909677" y="2321004"/>
            <a:ext cx="53246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latin typeface="黑体" panose="02010609060101010101" pitchFamily="49" charset="-122"/>
                <a:ea typeface="黑体" panose="02010609060101010101" pitchFamily="49" charset="-122"/>
              </a:rPr>
              <a:t>MIPS CPU</a:t>
            </a:r>
            <a:r>
              <a:rPr lang="zh-CN" altLang="en-US" sz="6600" b="1" dirty="0">
                <a:latin typeface="黑体" panose="02010609060101010101" pitchFamily="49" charset="-122"/>
                <a:ea typeface="黑体" panose="02010609060101010101" pitchFamily="49" charset="-122"/>
              </a:rPr>
              <a:t>设计</a:t>
            </a:r>
            <a:endParaRPr lang="zh-CN" altLang="en-US" sz="6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3653590"/>
            <a:ext cx="4572000" cy="16677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0" lvl="1" indent="-457200">
              <a:lnSpc>
                <a:spcPct val="150000"/>
              </a:lnSpc>
              <a:buFont typeface="黑体" panose="02010609060101010101" pitchFamily="49" charset="-122"/>
              <a:buChar char="-"/>
            </a:pPr>
            <a:r>
              <a:rPr kumimoji="1" lang="en-US" altLang="zh-CN" sz="2400" dirty="0">
                <a:latin typeface="黑体" panose="02010609060101010101" pitchFamily="49" charset="-122"/>
                <a:sym typeface="+mn-lt"/>
              </a:rPr>
              <a:t>CPU</a:t>
            </a:r>
            <a:r>
              <a:rPr kumimoji="1" lang="zh-CN" altLang="en-US" sz="2400" dirty="0">
                <a:latin typeface="黑体" panose="02010609060101010101" pitchFamily="49" charset="-122"/>
                <a:sym typeface="+mn-lt"/>
              </a:rPr>
              <a:t>架构设计</a:t>
            </a:r>
            <a:endParaRPr kumimoji="1" lang="en-US" altLang="zh-CN" sz="2400" dirty="0">
              <a:latin typeface="黑体" panose="02010609060101010101" pitchFamily="49" charset="-122"/>
              <a:sym typeface="+mn-lt"/>
            </a:endParaRPr>
          </a:p>
          <a:p>
            <a:pPr marL="914400" lvl="1" indent="-457200">
              <a:lnSpc>
                <a:spcPct val="150000"/>
              </a:lnSpc>
              <a:buFont typeface="黑体" panose="02010609060101010101" pitchFamily="49" charset="-122"/>
              <a:buChar char="-"/>
            </a:pPr>
            <a:r>
              <a:rPr kumimoji="1" lang="zh-CN" altLang="en-US" sz="2400" dirty="0">
                <a:latin typeface="黑体" panose="02010609060101010101" pitchFamily="49" charset="-122"/>
                <a:sym typeface="+mn-lt"/>
              </a:rPr>
              <a:t>转发</a:t>
            </a:r>
            <a:r>
              <a:rPr kumimoji="1" lang="en-US" altLang="zh-CN" sz="2400" dirty="0">
                <a:latin typeface="黑体" panose="02010609060101010101" pitchFamily="49" charset="-122"/>
                <a:sym typeface="+mn-lt"/>
              </a:rPr>
              <a:t>&amp;</a:t>
            </a:r>
            <a:r>
              <a:rPr kumimoji="1" lang="zh-CN" altLang="en-US" sz="2400" dirty="0">
                <a:latin typeface="黑体" panose="02010609060101010101" pitchFamily="49" charset="-122"/>
                <a:sym typeface="+mn-lt"/>
              </a:rPr>
              <a:t>暂停</a:t>
            </a:r>
            <a:endParaRPr kumimoji="1" lang="en-US" altLang="zh-CN" sz="2400" dirty="0">
              <a:latin typeface="黑体" panose="02010609060101010101" pitchFamily="49" charset="-122"/>
              <a:sym typeface="+mn-lt"/>
            </a:endParaRPr>
          </a:p>
          <a:p>
            <a:pPr marL="914400" lvl="1" indent="-457200">
              <a:lnSpc>
                <a:spcPct val="150000"/>
              </a:lnSpc>
              <a:buFont typeface="黑体" panose="02010609060101010101" pitchFamily="49" charset="-122"/>
              <a:buChar char="-"/>
            </a:pPr>
            <a:r>
              <a:rPr kumimoji="1" lang="en-US" altLang="zh-CN" sz="2400" dirty="0">
                <a:latin typeface="黑体" panose="02010609060101010101" pitchFamily="49" charset="-122"/>
                <a:sym typeface="+mn-lt"/>
              </a:rPr>
              <a:t>Cache</a:t>
            </a:r>
            <a:r>
              <a:rPr kumimoji="1" lang="zh-CN" altLang="en-US" sz="2400" dirty="0">
                <a:latin typeface="黑体" panose="02010609060101010101" pitchFamily="49" charset="-122"/>
                <a:sym typeface="+mn-lt"/>
              </a:rPr>
              <a:t>设计</a:t>
            </a:r>
            <a:endParaRPr kumimoji="1" lang="zh-CN" altLang="en-US" sz="2400" dirty="0">
              <a:latin typeface="黑体" panose="02010609060101010101" pitchFamily="49" charset="-122"/>
              <a:sym typeface="+mn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636466"/>
            <a:ext cx="8229600" cy="860685"/>
          </a:xfrm>
        </p:spPr>
        <p:txBody>
          <a:bodyPr/>
          <a:lstStyle/>
          <a:p>
            <a:pPr algn="l"/>
            <a:r>
              <a:rPr kumimoji="1" lang="en-US" altLang="zh-CN" sz="4800" b="1" dirty="0">
                <a:latin typeface="黑体" panose="02010609060101010101" pitchFamily="49" charset="-122"/>
              </a:rPr>
              <a:t>CPU</a:t>
            </a:r>
            <a:r>
              <a:rPr kumimoji="1" lang="zh-CN" altLang="en-US" sz="4800" b="1" dirty="0">
                <a:latin typeface="黑体" panose="02010609060101010101" pitchFamily="49" charset="-122"/>
              </a:rPr>
              <a:t>架构设计</a:t>
            </a:r>
            <a:endParaRPr lang="zh-CN" altLang="en-US" sz="48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3933" t="3374" r="375" b="67030"/>
          <a:stretch>
            <a:fillRect/>
          </a:stretch>
        </p:blipFill>
        <p:spPr>
          <a:xfrm>
            <a:off x="457200" y="2372941"/>
            <a:ext cx="8067204" cy="2311250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1272208" y="1538577"/>
            <a:ext cx="69059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未命名文件"/>
          <p:cNvPicPr>
            <a:picLocks noChangeAspect="1"/>
          </p:cNvPicPr>
          <p:nvPr/>
        </p:nvPicPr>
        <p:blipFill>
          <a:blip r:embed="rId2"/>
          <a:srcRect l="3420" t="62909" r="83050"/>
          <a:stretch>
            <a:fillRect/>
          </a:stretch>
        </p:blipFill>
        <p:spPr>
          <a:xfrm>
            <a:off x="7355522" y="4828931"/>
            <a:ext cx="1645285" cy="1864995"/>
          </a:xfrm>
          <a:prstGeom prst="bracePair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866195" y="805198"/>
            <a:ext cx="33119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b="1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kumimoji="1" lang="zh-CN" altLang="en-US" sz="2800" b="1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八级流水线</a:t>
            </a:r>
            <a:r>
              <a:rPr kumimoji="1" lang="en-US" altLang="zh-CN" sz="2800" b="1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CPU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7" name="图片 16" descr="图片包含 屏幕截图&#10;&#10;已生成极高可信度的说明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9" t="737" r="20174" b="80893"/>
          <a:stretch>
            <a:fillRect/>
          </a:stretch>
        </p:blipFill>
        <p:spPr>
          <a:xfrm>
            <a:off x="1618885" y="1986253"/>
            <a:ext cx="6212603" cy="2697938"/>
          </a:xfrm>
          <a:prstGeom prst="rect">
            <a:avLst/>
          </a:prstGeom>
        </p:spPr>
      </p:pic>
      <p:sp>
        <p:nvSpPr>
          <p:cNvPr id="8" name="圆角矩形 5"/>
          <p:cNvSpPr/>
          <p:nvPr/>
        </p:nvSpPr>
        <p:spPr>
          <a:xfrm>
            <a:off x="1544734" y="5070879"/>
            <a:ext cx="2566889" cy="1124144"/>
          </a:xfrm>
          <a:prstGeom prst="round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CPU</a:t>
            </a:r>
            <a:r>
              <a:rPr lang="zh-CN" altLang="en-US" sz="2000" b="1" dirty="0"/>
              <a:t>的极限时钟频率可达到</a:t>
            </a:r>
            <a:r>
              <a:rPr lang="en-US" altLang="zh-CN" sz="2000" b="1" dirty="0"/>
              <a:t>111MHz</a:t>
            </a:r>
            <a:endParaRPr lang="zh-CN" alt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2_自定义设计方案">
  <a:themeElements>
    <a:clrScheme name="2_自定义设计方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_自定义设计方案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Source Code Pro"/>
        <a:ea typeface="萍方0"/>
        <a:cs typeface=""/>
      </a:majorFont>
      <a:minorFont>
        <a:latin typeface="Source Code Pro"/>
        <a:ea typeface="萍方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cuda-convnet多GPU并行化设计</Template>
  <TotalTime>0</TotalTime>
  <Words>1237</Words>
  <Application>WPS 演示</Application>
  <PresentationFormat>全屏显示(4:3)</PresentationFormat>
  <Paragraphs>155</Paragraphs>
  <Slides>17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31" baseType="lpstr">
      <vt:lpstr>Arial</vt:lpstr>
      <vt:lpstr>宋体</vt:lpstr>
      <vt:lpstr>Wingdings</vt:lpstr>
      <vt:lpstr>Calibri</vt:lpstr>
      <vt:lpstr>黑体</vt:lpstr>
      <vt:lpstr>Source Code Pro</vt:lpstr>
      <vt:lpstr>Impact MT Std</vt:lpstr>
      <vt:lpstr>微软雅黑</vt:lpstr>
      <vt:lpstr>Segoe Print</vt:lpstr>
      <vt:lpstr>萍方0</vt:lpstr>
      <vt:lpstr>Arial Unicode MS</vt:lpstr>
      <vt:lpstr>等线</vt:lpstr>
      <vt:lpstr>2_自定义设计方案</vt:lpstr>
      <vt:lpstr>Office 主题​​</vt:lpstr>
      <vt:lpstr>PowerPoint 演示文稿</vt:lpstr>
      <vt:lpstr>概览</vt:lpstr>
      <vt:lpstr>PowerPoint 演示文稿</vt:lpstr>
      <vt:lpstr>SoC架构设计</vt:lpstr>
      <vt:lpstr>处理器间的交互</vt:lpstr>
      <vt:lpstr>处理器间的交互</vt:lpstr>
      <vt:lpstr>处理器间的交互</vt:lpstr>
      <vt:lpstr>PowerPoint 演示文稿</vt:lpstr>
      <vt:lpstr>CPU架构设计</vt:lpstr>
      <vt:lpstr>转发&amp;暂停</vt:lpstr>
      <vt:lpstr>Cache设计</vt:lpstr>
      <vt:lpstr>PowerPoint 演示文稿</vt:lpstr>
      <vt:lpstr>面向“稀疏”的方案</vt:lpstr>
      <vt:lpstr>功能与特性</vt:lpstr>
      <vt:lpstr>指令集设计</vt:lpstr>
      <vt:lpstr>NPU架构设计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李毅</dc:creator>
  <cp:lastModifiedBy>段逸骁</cp:lastModifiedBy>
  <cp:revision>771</cp:revision>
  <dcterms:created xsi:type="dcterms:W3CDTF">2014-06-03T13:35:00Z</dcterms:created>
  <dcterms:modified xsi:type="dcterms:W3CDTF">2018-09-22T05:57:42Z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